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lice" panose="020B0604020202020204" charset="0"/>
      <p:regular r:id="rId11"/>
    </p:embeddedFont>
    <p:embeddedFont>
      <p:font typeface="Lora" pitchFamily="2" charset="0"/>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98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4677" y="2555438"/>
            <a:ext cx="4937046" cy="3118604"/>
          </a:xfrm>
          <a:prstGeom prst="rect">
            <a:avLst/>
          </a:prstGeom>
        </p:spPr>
      </p:pic>
      <p:sp>
        <p:nvSpPr>
          <p:cNvPr id="4" name="Text 0"/>
          <p:cNvSpPr/>
          <p:nvPr/>
        </p:nvSpPr>
        <p:spPr>
          <a:xfrm>
            <a:off x="6255187" y="983337"/>
            <a:ext cx="7606427" cy="2841784"/>
          </a:xfrm>
          <a:prstGeom prst="rect">
            <a:avLst/>
          </a:prstGeom>
          <a:noFill/>
          <a:ln/>
        </p:spPr>
        <p:txBody>
          <a:bodyPr wrap="square" lIns="0" tIns="0" rIns="0" bIns="0" rtlCol="0" anchor="t"/>
          <a:lstStyle/>
          <a:p>
            <a:pPr marL="0" indent="0">
              <a:lnSpc>
                <a:spcPts val="7450"/>
              </a:lnSpc>
              <a:buNone/>
            </a:pPr>
            <a:r>
              <a:rPr lang="en-US" sz="5950" dirty="0">
                <a:solidFill>
                  <a:srgbClr val="233E32"/>
                </a:solidFill>
                <a:latin typeface="Alice" pitchFamily="34" charset="0"/>
                <a:ea typeface="Alice" pitchFamily="34" charset="-122"/>
                <a:cs typeface="Alice" pitchFamily="34" charset="-120"/>
              </a:rPr>
              <a:t>Predicting Bangalore House Prices Using Regression</a:t>
            </a:r>
            <a:endParaRPr lang="en-US" sz="5950" dirty="0"/>
          </a:p>
        </p:txBody>
      </p:sp>
      <p:sp>
        <p:nvSpPr>
          <p:cNvPr id="5" name="Text 1"/>
          <p:cNvSpPr/>
          <p:nvPr/>
        </p:nvSpPr>
        <p:spPr>
          <a:xfrm>
            <a:off x="6255187" y="4154567"/>
            <a:ext cx="7606427" cy="2460308"/>
          </a:xfrm>
          <a:prstGeom prst="rect">
            <a:avLst/>
          </a:prstGeom>
          <a:noFill/>
          <a:ln/>
        </p:spPr>
        <p:txBody>
          <a:bodyPr wrap="square" lIns="0" tIns="0" rIns="0" bIns="0" rtlCol="0" anchor="t"/>
          <a:lstStyle/>
          <a:p>
            <a:pPr marL="0" indent="0">
              <a:lnSpc>
                <a:spcPts val="2750"/>
              </a:lnSpc>
              <a:buNone/>
            </a:pPr>
            <a:r>
              <a:rPr lang="en-US" sz="1700" dirty="0">
                <a:solidFill>
                  <a:srgbClr val="2C2821"/>
                </a:solidFill>
                <a:latin typeface="Lora" pitchFamily="34" charset="0"/>
                <a:ea typeface="Lora" pitchFamily="34" charset="-122"/>
                <a:cs typeface="Lora" pitchFamily="34" charset="-120"/>
              </a:rPr>
              <a:t> This presentation explores the development and evaluation of a predictive model for estimating house prices in Bangalore, India. Using a comprehensive dataset encompassing various features, we aim to provide valuable insights into the factors influencing property values in this dynamic real estate market. The model leverages regression techniques to identify key relationships between features and house prices, empowering stakeholders with data-driven decision-making capabilities.</a:t>
            </a:r>
            <a:endParaRPr lang="en-US" sz="1700" dirty="0"/>
          </a:p>
        </p:txBody>
      </p:sp>
      <p:sp>
        <p:nvSpPr>
          <p:cNvPr id="6" name="Shape 2"/>
          <p:cNvSpPr/>
          <p:nvPr/>
        </p:nvSpPr>
        <p:spPr>
          <a:xfrm>
            <a:off x="6255187" y="6878360"/>
            <a:ext cx="351353" cy="351353"/>
          </a:xfrm>
          <a:prstGeom prst="roundRect">
            <a:avLst>
              <a:gd name="adj" fmla="val 26022506"/>
            </a:avLst>
          </a:prstGeom>
          <a:noFill/>
          <a:ln w="7620">
            <a:solidFill>
              <a:srgbClr val="FFFFFF"/>
            </a:solidFill>
            <a:prstDash val="solid"/>
          </a:ln>
        </p:spPr>
      </p:sp>
      <p:sp>
        <p:nvSpPr>
          <p:cNvPr id="8" name="Text 3"/>
          <p:cNvSpPr/>
          <p:nvPr/>
        </p:nvSpPr>
        <p:spPr>
          <a:xfrm>
            <a:off x="6716316" y="6861929"/>
            <a:ext cx="2259806" cy="384334"/>
          </a:xfrm>
          <a:prstGeom prst="rect">
            <a:avLst/>
          </a:prstGeom>
          <a:noFill/>
          <a:ln/>
        </p:spPr>
        <p:txBody>
          <a:bodyPr wrap="none" lIns="0" tIns="0" rIns="0" bIns="0" rtlCol="0" anchor="t"/>
          <a:lstStyle/>
          <a:p>
            <a:pPr marL="0" indent="0" algn="l">
              <a:lnSpc>
                <a:spcPts val="3000"/>
              </a:lnSpc>
              <a:buNone/>
            </a:pPr>
            <a:r>
              <a:rPr lang="en-US" sz="2150" b="1" dirty="0">
                <a:solidFill>
                  <a:srgbClr val="2C2821"/>
                </a:solidFill>
                <a:latin typeface="Lora" pitchFamily="34" charset="0"/>
                <a:ea typeface="Lora" pitchFamily="34" charset="-122"/>
                <a:cs typeface="Lora" pitchFamily="34" charset="-120"/>
              </a:rPr>
              <a:t> </a:t>
            </a:r>
            <a:endParaRPr lang="en-US" sz="2150" dirty="0"/>
          </a:p>
        </p:txBody>
      </p:sp>
      <p:sp>
        <p:nvSpPr>
          <p:cNvPr id="9" name="Rectangle 8">
            <a:extLst>
              <a:ext uri="{FF2B5EF4-FFF2-40B4-BE49-F238E27FC236}">
                <a16:creationId xmlns:a16="http://schemas.microsoft.com/office/drawing/2014/main" id="{093061CF-CBB1-A08E-916B-6532261B97AC}"/>
              </a:ext>
            </a:extLst>
          </p:cNvPr>
          <p:cNvSpPr/>
          <p:nvPr/>
        </p:nvSpPr>
        <p:spPr>
          <a:xfrm>
            <a:off x="12770069" y="7740869"/>
            <a:ext cx="1749972" cy="378372"/>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131" y="2593658"/>
            <a:ext cx="4920020" cy="3042285"/>
          </a:xfrm>
          <a:prstGeom prst="rect">
            <a:avLst/>
          </a:prstGeom>
        </p:spPr>
      </p:pic>
      <p:sp>
        <p:nvSpPr>
          <p:cNvPr id="4" name="Text 0"/>
          <p:cNvSpPr/>
          <p:nvPr/>
        </p:nvSpPr>
        <p:spPr>
          <a:xfrm>
            <a:off x="792837" y="804624"/>
            <a:ext cx="5663446" cy="707946"/>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Data Overview</a:t>
            </a:r>
            <a:endParaRPr lang="en-US" sz="4450" dirty="0"/>
          </a:p>
        </p:txBody>
      </p:sp>
      <p:sp>
        <p:nvSpPr>
          <p:cNvPr id="5" name="Shape 1"/>
          <p:cNvSpPr/>
          <p:nvPr/>
        </p:nvSpPr>
        <p:spPr>
          <a:xfrm>
            <a:off x="792837" y="1852374"/>
            <a:ext cx="7558326" cy="5572601"/>
          </a:xfrm>
          <a:prstGeom prst="roundRect">
            <a:avLst>
              <a:gd name="adj" fmla="val 610"/>
            </a:avLst>
          </a:prstGeom>
          <a:noFill/>
          <a:ln w="7620">
            <a:solidFill>
              <a:srgbClr val="000000">
                <a:alpha val="8000"/>
              </a:srgbClr>
            </a:solidFill>
            <a:prstDash val="solid"/>
          </a:ln>
        </p:spPr>
      </p:sp>
      <p:sp>
        <p:nvSpPr>
          <p:cNvPr id="6" name="Shape 2"/>
          <p:cNvSpPr/>
          <p:nvPr/>
        </p:nvSpPr>
        <p:spPr>
          <a:xfrm>
            <a:off x="800457" y="1859994"/>
            <a:ext cx="7543086" cy="649367"/>
          </a:xfrm>
          <a:prstGeom prst="rect">
            <a:avLst/>
          </a:prstGeom>
          <a:solidFill>
            <a:srgbClr val="FFFFFF">
              <a:alpha val="4000"/>
            </a:srgbClr>
          </a:solidFill>
          <a:ln/>
        </p:spPr>
      </p:sp>
      <p:sp>
        <p:nvSpPr>
          <p:cNvPr id="7" name="Text 3"/>
          <p:cNvSpPr/>
          <p:nvPr/>
        </p:nvSpPr>
        <p:spPr>
          <a:xfrm>
            <a:off x="1026914" y="2003465"/>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Feature</a:t>
            </a:r>
            <a:endParaRPr lang="en-US" sz="1750" dirty="0"/>
          </a:p>
        </p:txBody>
      </p:sp>
      <p:sp>
        <p:nvSpPr>
          <p:cNvPr id="8" name="Text 4"/>
          <p:cNvSpPr/>
          <p:nvPr/>
        </p:nvSpPr>
        <p:spPr>
          <a:xfrm>
            <a:off x="4802267" y="2003465"/>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Description</a:t>
            </a:r>
            <a:endParaRPr lang="en-US" sz="1750" dirty="0"/>
          </a:p>
        </p:txBody>
      </p:sp>
      <p:sp>
        <p:nvSpPr>
          <p:cNvPr id="9" name="Shape 5"/>
          <p:cNvSpPr/>
          <p:nvPr/>
        </p:nvSpPr>
        <p:spPr>
          <a:xfrm>
            <a:off x="800457" y="2509361"/>
            <a:ext cx="7543086" cy="649367"/>
          </a:xfrm>
          <a:prstGeom prst="rect">
            <a:avLst/>
          </a:prstGeom>
          <a:solidFill>
            <a:srgbClr val="000000">
              <a:alpha val="4000"/>
            </a:srgbClr>
          </a:solidFill>
          <a:ln/>
        </p:spPr>
      </p:sp>
      <p:sp>
        <p:nvSpPr>
          <p:cNvPr id="10" name="Text 6"/>
          <p:cNvSpPr/>
          <p:nvPr/>
        </p:nvSpPr>
        <p:spPr>
          <a:xfrm>
            <a:off x="1026914" y="2652832"/>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bath</a:t>
            </a:r>
            <a:endParaRPr lang="en-US" sz="1750" dirty="0"/>
          </a:p>
        </p:txBody>
      </p:sp>
      <p:sp>
        <p:nvSpPr>
          <p:cNvPr id="11" name="Text 7"/>
          <p:cNvSpPr/>
          <p:nvPr/>
        </p:nvSpPr>
        <p:spPr>
          <a:xfrm>
            <a:off x="4802267" y="2652832"/>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Number of bathrooms</a:t>
            </a:r>
            <a:endParaRPr lang="en-US" sz="1750" dirty="0"/>
          </a:p>
        </p:txBody>
      </p:sp>
      <p:sp>
        <p:nvSpPr>
          <p:cNvPr id="12" name="Shape 8"/>
          <p:cNvSpPr/>
          <p:nvPr/>
        </p:nvSpPr>
        <p:spPr>
          <a:xfrm>
            <a:off x="800457" y="3158728"/>
            <a:ext cx="7543086" cy="649367"/>
          </a:xfrm>
          <a:prstGeom prst="rect">
            <a:avLst/>
          </a:prstGeom>
          <a:solidFill>
            <a:srgbClr val="FFFFFF">
              <a:alpha val="4000"/>
            </a:srgbClr>
          </a:solidFill>
          <a:ln/>
        </p:spPr>
      </p:sp>
      <p:sp>
        <p:nvSpPr>
          <p:cNvPr id="13" name="Text 9"/>
          <p:cNvSpPr/>
          <p:nvPr/>
        </p:nvSpPr>
        <p:spPr>
          <a:xfrm>
            <a:off x="1026914" y="3302198"/>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balcony</a:t>
            </a:r>
            <a:endParaRPr lang="en-US" sz="1750" dirty="0"/>
          </a:p>
        </p:txBody>
      </p:sp>
      <p:sp>
        <p:nvSpPr>
          <p:cNvPr id="14" name="Text 10"/>
          <p:cNvSpPr/>
          <p:nvPr/>
        </p:nvSpPr>
        <p:spPr>
          <a:xfrm>
            <a:off x="4802267" y="3302198"/>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Number of balconies</a:t>
            </a:r>
            <a:endParaRPr lang="en-US" sz="1750" dirty="0"/>
          </a:p>
        </p:txBody>
      </p:sp>
      <p:sp>
        <p:nvSpPr>
          <p:cNvPr id="15" name="Shape 11"/>
          <p:cNvSpPr/>
          <p:nvPr/>
        </p:nvSpPr>
        <p:spPr>
          <a:xfrm>
            <a:off x="800457" y="3808095"/>
            <a:ext cx="7543086" cy="649367"/>
          </a:xfrm>
          <a:prstGeom prst="rect">
            <a:avLst/>
          </a:prstGeom>
          <a:solidFill>
            <a:srgbClr val="000000">
              <a:alpha val="4000"/>
            </a:srgbClr>
          </a:solidFill>
          <a:ln/>
        </p:spPr>
      </p:sp>
      <p:sp>
        <p:nvSpPr>
          <p:cNvPr id="16" name="Text 12"/>
          <p:cNvSpPr/>
          <p:nvPr/>
        </p:nvSpPr>
        <p:spPr>
          <a:xfrm>
            <a:off x="1026914" y="3951565"/>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price</a:t>
            </a:r>
            <a:endParaRPr lang="en-US" sz="1750" dirty="0"/>
          </a:p>
        </p:txBody>
      </p:sp>
      <p:sp>
        <p:nvSpPr>
          <p:cNvPr id="17" name="Text 13"/>
          <p:cNvSpPr/>
          <p:nvPr/>
        </p:nvSpPr>
        <p:spPr>
          <a:xfrm>
            <a:off x="4802267" y="3951565"/>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House price (target variable)</a:t>
            </a:r>
            <a:endParaRPr lang="en-US" sz="1750" dirty="0"/>
          </a:p>
        </p:txBody>
      </p:sp>
      <p:sp>
        <p:nvSpPr>
          <p:cNvPr id="18" name="Shape 14"/>
          <p:cNvSpPr/>
          <p:nvPr/>
        </p:nvSpPr>
        <p:spPr>
          <a:xfrm>
            <a:off x="800457" y="4457462"/>
            <a:ext cx="7543086" cy="649367"/>
          </a:xfrm>
          <a:prstGeom prst="rect">
            <a:avLst/>
          </a:prstGeom>
          <a:solidFill>
            <a:srgbClr val="FFFFFF">
              <a:alpha val="4000"/>
            </a:srgbClr>
          </a:solidFill>
          <a:ln/>
        </p:spPr>
      </p:sp>
      <p:sp>
        <p:nvSpPr>
          <p:cNvPr id="19" name="Text 15"/>
          <p:cNvSpPr/>
          <p:nvPr/>
        </p:nvSpPr>
        <p:spPr>
          <a:xfrm>
            <a:off x="1026914" y="4600932"/>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total_sqft_int</a:t>
            </a:r>
            <a:endParaRPr lang="en-US" sz="1750" dirty="0"/>
          </a:p>
        </p:txBody>
      </p:sp>
      <p:sp>
        <p:nvSpPr>
          <p:cNvPr id="20" name="Text 16"/>
          <p:cNvSpPr/>
          <p:nvPr/>
        </p:nvSpPr>
        <p:spPr>
          <a:xfrm>
            <a:off x="4802267" y="4600932"/>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Total square feet</a:t>
            </a:r>
            <a:endParaRPr lang="en-US" sz="1750" dirty="0"/>
          </a:p>
        </p:txBody>
      </p:sp>
      <p:sp>
        <p:nvSpPr>
          <p:cNvPr id="21" name="Shape 17"/>
          <p:cNvSpPr/>
          <p:nvPr/>
        </p:nvSpPr>
        <p:spPr>
          <a:xfrm>
            <a:off x="800457" y="5106829"/>
            <a:ext cx="7543086" cy="649367"/>
          </a:xfrm>
          <a:prstGeom prst="rect">
            <a:avLst/>
          </a:prstGeom>
          <a:solidFill>
            <a:srgbClr val="000000">
              <a:alpha val="4000"/>
            </a:srgbClr>
          </a:solidFill>
          <a:ln/>
        </p:spPr>
      </p:sp>
      <p:sp>
        <p:nvSpPr>
          <p:cNvPr id="22" name="Text 18"/>
          <p:cNvSpPr/>
          <p:nvPr/>
        </p:nvSpPr>
        <p:spPr>
          <a:xfrm>
            <a:off x="1026914" y="5250299"/>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bhk</a:t>
            </a:r>
            <a:endParaRPr lang="en-US" sz="1750" dirty="0"/>
          </a:p>
        </p:txBody>
      </p:sp>
      <p:sp>
        <p:nvSpPr>
          <p:cNvPr id="23" name="Text 19"/>
          <p:cNvSpPr/>
          <p:nvPr/>
        </p:nvSpPr>
        <p:spPr>
          <a:xfrm>
            <a:off x="4802267" y="5250299"/>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Number of bedrooms</a:t>
            </a:r>
            <a:endParaRPr lang="en-US" sz="1750" dirty="0"/>
          </a:p>
        </p:txBody>
      </p:sp>
      <p:sp>
        <p:nvSpPr>
          <p:cNvPr id="24" name="Shape 20"/>
          <p:cNvSpPr/>
          <p:nvPr/>
        </p:nvSpPr>
        <p:spPr>
          <a:xfrm>
            <a:off x="800457" y="5756196"/>
            <a:ext cx="7543086" cy="649367"/>
          </a:xfrm>
          <a:prstGeom prst="rect">
            <a:avLst/>
          </a:prstGeom>
          <a:solidFill>
            <a:srgbClr val="FFFFFF">
              <a:alpha val="4000"/>
            </a:srgbClr>
          </a:solidFill>
          <a:ln/>
        </p:spPr>
      </p:sp>
      <p:sp>
        <p:nvSpPr>
          <p:cNvPr id="25" name="Text 21"/>
          <p:cNvSpPr/>
          <p:nvPr/>
        </p:nvSpPr>
        <p:spPr>
          <a:xfrm>
            <a:off x="1026914" y="5899666"/>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price_per_sqft</a:t>
            </a:r>
            <a:endParaRPr lang="en-US" sz="1750" dirty="0"/>
          </a:p>
        </p:txBody>
      </p:sp>
      <p:sp>
        <p:nvSpPr>
          <p:cNvPr id="26" name="Text 22"/>
          <p:cNvSpPr/>
          <p:nvPr/>
        </p:nvSpPr>
        <p:spPr>
          <a:xfrm>
            <a:off x="4802267" y="5899666"/>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Price per square foot</a:t>
            </a:r>
            <a:endParaRPr lang="en-US" sz="1750" dirty="0"/>
          </a:p>
        </p:txBody>
      </p:sp>
      <p:sp>
        <p:nvSpPr>
          <p:cNvPr id="27" name="Shape 23"/>
          <p:cNvSpPr/>
          <p:nvPr/>
        </p:nvSpPr>
        <p:spPr>
          <a:xfrm>
            <a:off x="800457" y="6405563"/>
            <a:ext cx="7543086" cy="1011793"/>
          </a:xfrm>
          <a:prstGeom prst="rect">
            <a:avLst/>
          </a:prstGeom>
          <a:solidFill>
            <a:srgbClr val="000000">
              <a:alpha val="4000"/>
            </a:srgbClr>
          </a:solidFill>
          <a:ln/>
        </p:spPr>
      </p:sp>
      <p:sp>
        <p:nvSpPr>
          <p:cNvPr id="28" name="Text 24"/>
          <p:cNvSpPr/>
          <p:nvPr/>
        </p:nvSpPr>
        <p:spPr>
          <a:xfrm>
            <a:off x="1026914" y="6549033"/>
            <a:ext cx="3314819" cy="362426"/>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location</a:t>
            </a:r>
            <a:endParaRPr lang="en-US" sz="1750" dirty="0"/>
          </a:p>
        </p:txBody>
      </p:sp>
      <p:sp>
        <p:nvSpPr>
          <p:cNvPr id="29" name="Text 25"/>
          <p:cNvSpPr/>
          <p:nvPr/>
        </p:nvSpPr>
        <p:spPr>
          <a:xfrm>
            <a:off x="4802267" y="6549033"/>
            <a:ext cx="3314819" cy="72485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Various neighborhoods in Bangalore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9910" y="1618298"/>
            <a:ext cx="5026462" cy="4993005"/>
          </a:xfrm>
          <a:prstGeom prst="rect">
            <a:avLst/>
          </a:prstGeom>
        </p:spPr>
      </p:pic>
      <p:sp>
        <p:nvSpPr>
          <p:cNvPr id="4" name="Text 0"/>
          <p:cNvSpPr/>
          <p:nvPr/>
        </p:nvSpPr>
        <p:spPr>
          <a:xfrm>
            <a:off x="6130052" y="686038"/>
            <a:ext cx="4598194" cy="574715"/>
          </a:xfrm>
          <a:prstGeom prst="rect">
            <a:avLst/>
          </a:prstGeom>
          <a:noFill/>
          <a:ln/>
        </p:spPr>
        <p:txBody>
          <a:bodyPr wrap="none" lIns="0" tIns="0" rIns="0" bIns="0" rtlCol="0" anchor="t"/>
          <a:lstStyle/>
          <a:p>
            <a:pPr marL="0" indent="0">
              <a:lnSpc>
                <a:spcPts val="4500"/>
              </a:lnSpc>
              <a:buNone/>
            </a:pPr>
            <a:r>
              <a:rPr lang="en-US" sz="3600" dirty="0">
                <a:solidFill>
                  <a:srgbClr val="233E32"/>
                </a:solidFill>
                <a:latin typeface="Alice" pitchFamily="34" charset="0"/>
                <a:ea typeface="Alice" pitchFamily="34" charset="-122"/>
                <a:cs typeface="Alice" pitchFamily="34" charset="-120"/>
              </a:rPr>
              <a:t>Data Preprocessing</a:t>
            </a:r>
            <a:endParaRPr lang="en-US" sz="3600" dirty="0"/>
          </a:p>
        </p:txBody>
      </p:sp>
      <p:sp>
        <p:nvSpPr>
          <p:cNvPr id="5" name="Shape 1"/>
          <p:cNvSpPr/>
          <p:nvPr/>
        </p:nvSpPr>
        <p:spPr>
          <a:xfrm>
            <a:off x="6130052" y="1743432"/>
            <a:ext cx="413742" cy="413742"/>
          </a:xfrm>
          <a:prstGeom prst="roundRect">
            <a:avLst>
              <a:gd name="adj" fmla="val 6668"/>
            </a:avLst>
          </a:prstGeom>
          <a:solidFill>
            <a:srgbClr val="F0EDE6"/>
          </a:solidFill>
          <a:ln/>
        </p:spPr>
      </p:sp>
      <p:sp>
        <p:nvSpPr>
          <p:cNvPr id="6" name="Text 2"/>
          <p:cNvSpPr/>
          <p:nvPr/>
        </p:nvSpPr>
        <p:spPr>
          <a:xfrm>
            <a:off x="6277808" y="1812369"/>
            <a:ext cx="118110" cy="275868"/>
          </a:xfrm>
          <a:prstGeom prst="rect">
            <a:avLst/>
          </a:prstGeom>
          <a:noFill/>
          <a:ln/>
        </p:spPr>
        <p:txBody>
          <a:bodyPr wrap="none" lIns="0" tIns="0" rIns="0" bIns="0" rtlCol="0" anchor="t"/>
          <a:lstStyle/>
          <a:p>
            <a:pPr marL="0" indent="0" algn="ctr">
              <a:lnSpc>
                <a:spcPts val="2150"/>
              </a:lnSpc>
              <a:buNone/>
            </a:pPr>
            <a:r>
              <a:rPr lang="en-US" sz="2150" dirty="0">
                <a:solidFill>
                  <a:srgbClr val="2C2821"/>
                </a:solidFill>
                <a:latin typeface="Alice" pitchFamily="34" charset="0"/>
                <a:ea typeface="Alice" pitchFamily="34" charset="-122"/>
                <a:cs typeface="Alice" pitchFamily="34" charset="-120"/>
              </a:rPr>
              <a:t>1</a:t>
            </a:r>
            <a:endParaRPr lang="en-US" sz="2150" dirty="0"/>
          </a:p>
        </p:txBody>
      </p:sp>
      <p:sp>
        <p:nvSpPr>
          <p:cNvPr id="7" name="Text 3"/>
          <p:cNvSpPr/>
          <p:nvPr/>
        </p:nvSpPr>
        <p:spPr>
          <a:xfrm>
            <a:off x="6727627" y="1743432"/>
            <a:ext cx="2500432" cy="287298"/>
          </a:xfrm>
          <a:prstGeom prst="rect">
            <a:avLst/>
          </a:prstGeom>
          <a:noFill/>
          <a:ln/>
        </p:spPr>
        <p:txBody>
          <a:bodyPr wrap="none" lIns="0" tIns="0" rIns="0" bIns="0" rtlCol="0" anchor="t"/>
          <a:lstStyle/>
          <a:p>
            <a:pPr marL="0" indent="0">
              <a:lnSpc>
                <a:spcPts val="2250"/>
              </a:lnSpc>
              <a:buNone/>
            </a:pPr>
            <a:r>
              <a:rPr lang="en-US" sz="1800" dirty="0">
                <a:solidFill>
                  <a:srgbClr val="2C2821"/>
                </a:solidFill>
                <a:latin typeface="Alice" pitchFamily="34" charset="0"/>
                <a:ea typeface="Alice" pitchFamily="34" charset="-122"/>
                <a:cs typeface="Alice" pitchFamily="34" charset="-120"/>
              </a:rPr>
              <a:t>Handling Missing Values</a:t>
            </a:r>
            <a:endParaRPr lang="en-US" sz="1800" dirty="0"/>
          </a:p>
        </p:txBody>
      </p:sp>
      <p:sp>
        <p:nvSpPr>
          <p:cNvPr id="8" name="Text 4"/>
          <p:cNvSpPr/>
          <p:nvPr/>
        </p:nvSpPr>
        <p:spPr>
          <a:xfrm>
            <a:off x="6727627" y="2140982"/>
            <a:ext cx="7259122" cy="882968"/>
          </a:xfrm>
          <a:prstGeom prst="rect">
            <a:avLst/>
          </a:prstGeom>
          <a:noFill/>
          <a:ln/>
        </p:spPr>
        <p:txBody>
          <a:bodyPr wrap="square" lIns="0" tIns="0" rIns="0" bIns="0" rtlCol="0" anchor="t"/>
          <a:lstStyle/>
          <a:p>
            <a:pPr marL="0" indent="0">
              <a:lnSpc>
                <a:spcPts val="2300"/>
              </a:lnSpc>
              <a:buNone/>
            </a:pPr>
            <a:r>
              <a:rPr lang="en-US" sz="1400" dirty="0">
                <a:solidFill>
                  <a:srgbClr val="2C2821"/>
                </a:solidFill>
                <a:latin typeface="Lora" pitchFamily="34" charset="0"/>
                <a:ea typeface="Lora" pitchFamily="34" charset="-122"/>
                <a:cs typeface="Lora" pitchFamily="34" charset="-120"/>
              </a:rPr>
              <a:t>The dataset was initially checked for missing values. Fortunately, no missing values were detected. This allowed us to proceed directly to the next stage of data preparation, ensuring a robust and complete dataset for analysis and model training.</a:t>
            </a:r>
            <a:endParaRPr lang="en-US" sz="1400" dirty="0"/>
          </a:p>
        </p:txBody>
      </p:sp>
      <p:sp>
        <p:nvSpPr>
          <p:cNvPr id="9" name="Shape 5"/>
          <p:cNvSpPr/>
          <p:nvPr/>
        </p:nvSpPr>
        <p:spPr>
          <a:xfrm>
            <a:off x="6130052" y="3414593"/>
            <a:ext cx="413742" cy="413742"/>
          </a:xfrm>
          <a:prstGeom prst="roundRect">
            <a:avLst>
              <a:gd name="adj" fmla="val 6668"/>
            </a:avLst>
          </a:prstGeom>
          <a:solidFill>
            <a:srgbClr val="F0EDE6"/>
          </a:solidFill>
          <a:ln/>
        </p:spPr>
      </p:sp>
      <p:sp>
        <p:nvSpPr>
          <p:cNvPr id="10" name="Text 6"/>
          <p:cNvSpPr/>
          <p:nvPr/>
        </p:nvSpPr>
        <p:spPr>
          <a:xfrm>
            <a:off x="6269117" y="3483531"/>
            <a:ext cx="135493" cy="275868"/>
          </a:xfrm>
          <a:prstGeom prst="rect">
            <a:avLst/>
          </a:prstGeom>
          <a:noFill/>
          <a:ln/>
        </p:spPr>
        <p:txBody>
          <a:bodyPr wrap="none" lIns="0" tIns="0" rIns="0" bIns="0" rtlCol="0" anchor="t"/>
          <a:lstStyle/>
          <a:p>
            <a:pPr marL="0" indent="0" algn="ctr">
              <a:lnSpc>
                <a:spcPts val="2150"/>
              </a:lnSpc>
              <a:buNone/>
            </a:pPr>
            <a:r>
              <a:rPr lang="en-US" sz="2150" dirty="0">
                <a:solidFill>
                  <a:srgbClr val="2C2821"/>
                </a:solidFill>
                <a:latin typeface="Alice" pitchFamily="34" charset="0"/>
                <a:ea typeface="Alice" pitchFamily="34" charset="-122"/>
                <a:cs typeface="Alice" pitchFamily="34" charset="-120"/>
              </a:rPr>
              <a:t>2</a:t>
            </a:r>
            <a:endParaRPr lang="en-US" sz="2150" dirty="0"/>
          </a:p>
        </p:txBody>
      </p:sp>
      <p:sp>
        <p:nvSpPr>
          <p:cNvPr id="11" name="Text 7"/>
          <p:cNvSpPr/>
          <p:nvPr/>
        </p:nvSpPr>
        <p:spPr>
          <a:xfrm>
            <a:off x="6727627" y="3414593"/>
            <a:ext cx="2299097" cy="287298"/>
          </a:xfrm>
          <a:prstGeom prst="rect">
            <a:avLst/>
          </a:prstGeom>
          <a:noFill/>
          <a:ln/>
        </p:spPr>
        <p:txBody>
          <a:bodyPr wrap="none" lIns="0" tIns="0" rIns="0" bIns="0" rtlCol="0" anchor="t"/>
          <a:lstStyle/>
          <a:p>
            <a:pPr marL="0" indent="0">
              <a:lnSpc>
                <a:spcPts val="2250"/>
              </a:lnSpc>
              <a:buNone/>
            </a:pPr>
            <a:r>
              <a:rPr lang="en-US" sz="1800" dirty="0">
                <a:solidFill>
                  <a:srgbClr val="2C2821"/>
                </a:solidFill>
                <a:latin typeface="Alice" pitchFamily="34" charset="0"/>
                <a:ea typeface="Alice" pitchFamily="34" charset="-122"/>
                <a:cs typeface="Alice" pitchFamily="34" charset="-120"/>
              </a:rPr>
              <a:t>Removing Duplicates</a:t>
            </a:r>
            <a:endParaRPr lang="en-US" sz="1800" dirty="0"/>
          </a:p>
        </p:txBody>
      </p:sp>
      <p:sp>
        <p:nvSpPr>
          <p:cNvPr id="12" name="Text 8"/>
          <p:cNvSpPr/>
          <p:nvPr/>
        </p:nvSpPr>
        <p:spPr>
          <a:xfrm>
            <a:off x="6727627" y="3812143"/>
            <a:ext cx="7259122" cy="1177290"/>
          </a:xfrm>
          <a:prstGeom prst="rect">
            <a:avLst/>
          </a:prstGeom>
          <a:noFill/>
          <a:ln/>
        </p:spPr>
        <p:txBody>
          <a:bodyPr wrap="square" lIns="0" tIns="0" rIns="0" bIns="0" rtlCol="0" anchor="t"/>
          <a:lstStyle/>
          <a:p>
            <a:pPr marL="0" indent="0">
              <a:lnSpc>
                <a:spcPts val="2300"/>
              </a:lnSpc>
              <a:buNone/>
            </a:pPr>
            <a:r>
              <a:rPr lang="en-US" sz="1400" dirty="0">
                <a:solidFill>
                  <a:srgbClr val="2C2821"/>
                </a:solidFill>
                <a:latin typeface="Lora" pitchFamily="34" charset="0"/>
                <a:ea typeface="Lora" pitchFamily="34" charset="-122"/>
                <a:cs typeface="Lora" pitchFamily="34" charset="-120"/>
              </a:rPr>
              <a:t>Upon closer examination, we identified 467 duplicate records within the dataset. These duplicates were carefully removed to ensure that each unique property was represented only once. This step eliminated redundant data points, promoting accuracy and consistency in the analysis.</a:t>
            </a:r>
            <a:endParaRPr lang="en-US" sz="1400" dirty="0"/>
          </a:p>
        </p:txBody>
      </p:sp>
      <p:sp>
        <p:nvSpPr>
          <p:cNvPr id="13" name="Shape 9"/>
          <p:cNvSpPr/>
          <p:nvPr/>
        </p:nvSpPr>
        <p:spPr>
          <a:xfrm>
            <a:off x="6130052" y="5380077"/>
            <a:ext cx="413742" cy="413742"/>
          </a:xfrm>
          <a:prstGeom prst="roundRect">
            <a:avLst>
              <a:gd name="adj" fmla="val 6668"/>
            </a:avLst>
          </a:prstGeom>
          <a:solidFill>
            <a:srgbClr val="F0EDE6"/>
          </a:solidFill>
          <a:ln/>
        </p:spPr>
      </p:sp>
      <p:sp>
        <p:nvSpPr>
          <p:cNvPr id="14" name="Text 10"/>
          <p:cNvSpPr/>
          <p:nvPr/>
        </p:nvSpPr>
        <p:spPr>
          <a:xfrm>
            <a:off x="6269712" y="5449014"/>
            <a:ext cx="134303" cy="275868"/>
          </a:xfrm>
          <a:prstGeom prst="rect">
            <a:avLst/>
          </a:prstGeom>
          <a:noFill/>
          <a:ln/>
        </p:spPr>
        <p:txBody>
          <a:bodyPr wrap="none" lIns="0" tIns="0" rIns="0" bIns="0" rtlCol="0" anchor="t"/>
          <a:lstStyle/>
          <a:p>
            <a:pPr marL="0" indent="0" algn="ctr">
              <a:lnSpc>
                <a:spcPts val="2150"/>
              </a:lnSpc>
              <a:buNone/>
            </a:pPr>
            <a:r>
              <a:rPr lang="en-US" sz="2150" dirty="0">
                <a:solidFill>
                  <a:srgbClr val="2C2821"/>
                </a:solidFill>
                <a:latin typeface="Alice" pitchFamily="34" charset="0"/>
                <a:ea typeface="Alice" pitchFamily="34" charset="-122"/>
                <a:cs typeface="Alice" pitchFamily="34" charset="-120"/>
              </a:rPr>
              <a:t>3</a:t>
            </a:r>
            <a:endParaRPr lang="en-US" sz="2150" dirty="0"/>
          </a:p>
        </p:txBody>
      </p:sp>
      <p:sp>
        <p:nvSpPr>
          <p:cNvPr id="15" name="Text 11"/>
          <p:cNvSpPr/>
          <p:nvPr/>
        </p:nvSpPr>
        <p:spPr>
          <a:xfrm>
            <a:off x="6727627" y="5380077"/>
            <a:ext cx="2299097" cy="287298"/>
          </a:xfrm>
          <a:prstGeom prst="rect">
            <a:avLst/>
          </a:prstGeom>
          <a:noFill/>
          <a:ln/>
        </p:spPr>
        <p:txBody>
          <a:bodyPr wrap="none" lIns="0" tIns="0" rIns="0" bIns="0" rtlCol="0" anchor="t"/>
          <a:lstStyle/>
          <a:p>
            <a:pPr marL="0" indent="0">
              <a:lnSpc>
                <a:spcPts val="2250"/>
              </a:lnSpc>
              <a:buNone/>
            </a:pPr>
            <a:r>
              <a:rPr lang="en-US" sz="1800" dirty="0">
                <a:solidFill>
                  <a:srgbClr val="2C2821"/>
                </a:solidFill>
                <a:latin typeface="Alice" pitchFamily="34" charset="0"/>
                <a:ea typeface="Alice" pitchFamily="34" charset="-122"/>
                <a:cs typeface="Alice" pitchFamily="34" charset="-120"/>
              </a:rPr>
              <a:t>Feature Engineering</a:t>
            </a:r>
            <a:endParaRPr lang="en-US" sz="1800" dirty="0"/>
          </a:p>
        </p:txBody>
      </p:sp>
      <p:sp>
        <p:nvSpPr>
          <p:cNvPr id="16" name="Text 12"/>
          <p:cNvSpPr/>
          <p:nvPr/>
        </p:nvSpPr>
        <p:spPr>
          <a:xfrm>
            <a:off x="6727627" y="5777627"/>
            <a:ext cx="7259122" cy="1765935"/>
          </a:xfrm>
          <a:prstGeom prst="rect">
            <a:avLst/>
          </a:prstGeom>
          <a:noFill/>
          <a:ln/>
        </p:spPr>
        <p:txBody>
          <a:bodyPr wrap="square" lIns="0" tIns="0" rIns="0" bIns="0" rtlCol="0" anchor="t"/>
          <a:lstStyle/>
          <a:p>
            <a:pPr marL="0" indent="0">
              <a:lnSpc>
                <a:spcPts val="2300"/>
              </a:lnSpc>
              <a:buNone/>
            </a:pPr>
            <a:r>
              <a:rPr lang="en-US" sz="1400" dirty="0">
                <a:solidFill>
                  <a:srgbClr val="2C2821"/>
                </a:solidFill>
                <a:latin typeface="Lora" pitchFamily="34" charset="0"/>
                <a:ea typeface="Lora" pitchFamily="34" charset="-122"/>
                <a:cs typeface="Lora" pitchFamily="34" charset="-120"/>
              </a:rPr>
              <a:t>To prepare the features for the regression models, we performed normalization and standardization. This process scaled the features to a consistent range, preventing certain features from disproportionately influencing the model due to differences in scale. Additionally, we encoded categorical variables like location and area type into numerical representations, allowing the model to effectively utilize these variables in its predictions.</a:t>
            </a:r>
            <a:endParaRPr lang="en-US" sz="1400" dirty="0"/>
          </a:p>
        </p:txBody>
      </p:sp>
      <p:sp>
        <p:nvSpPr>
          <p:cNvPr id="17" name="Rectangle 16">
            <a:extLst>
              <a:ext uri="{FF2B5EF4-FFF2-40B4-BE49-F238E27FC236}">
                <a16:creationId xmlns:a16="http://schemas.microsoft.com/office/drawing/2014/main" id="{5D173FB3-192F-5334-54F8-3E358D03B3E2}"/>
              </a:ext>
            </a:extLst>
          </p:cNvPr>
          <p:cNvSpPr/>
          <p:nvPr/>
        </p:nvSpPr>
        <p:spPr>
          <a:xfrm>
            <a:off x="12770069" y="7740869"/>
            <a:ext cx="1749972" cy="378372"/>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445651"/>
            <a:ext cx="4714399" cy="506373"/>
          </a:xfrm>
          <a:prstGeom prst="rect">
            <a:avLst/>
          </a:prstGeom>
          <a:noFill/>
          <a:ln/>
        </p:spPr>
        <p:txBody>
          <a:bodyPr wrap="none" lIns="0" tIns="0" rIns="0" bIns="0" rtlCol="0" anchor="t"/>
          <a:lstStyle/>
          <a:p>
            <a:pPr marL="0" indent="0">
              <a:lnSpc>
                <a:spcPts val="3950"/>
              </a:lnSpc>
              <a:buNone/>
            </a:pPr>
            <a:r>
              <a:rPr lang="en-US" sz="3150" dirty="0">
                <a:solidFill>
                  <a:srgbClr val="233E32"/>
                </a:solidFill>
                <a:latin typeface="Alice" pitchFamily="34" charset="0"/>
                <a:ea typeface="Alice" pitchFamily="34" charset="-122"/>
                <a:cs typeface="Alice" pitchFamily="34" charset="-120"/>
              </a:rPr>
              <a:t>Exploratory Data Analysis</a:t>
            </a:r>
            <a:endParaRPr lang="en-US" sz="3150" dirty="0"/>
          </a:p>
        </p:txBody>
      </p:sp>
      <p:sp>
        <p:nvSpPr>
          <p:cNvPr id="3" name="Text 1"/>
          <p:cNvSpPr/>
          <p:nvPr/>
        </p:nvSpPr>
        <p:spPr>
          <a:xfrm>
            <a:off x="572095" y="1357074"/>
            <a:ext cx="2761298" cy="253246"/>
          </a:xfrm>
          <a:prstGeom prst="rect">
            <a:avLst/>
          </a:prstGeom>
          <a:noFill/>
          <a:ln/>
        </p:spPr>
        <p:txBody>
          <a:bodyPr wrap="none" lIns="0" tIns="0" rIns="0" bIns="0" rtlCol="0" anchor="t"/>
          <a:lstStyle/>
          <a:p>
            <a:pPr marL="0" indent="0">
              <a:lnSpc>
                <a:spcPts val="1950"/>
              </a:lnSpc>
              <a:buNone/>
            </a:pPr>
            <a:r>
              <a:rPr lang="en-US" sz="1550" dirty="0">
                <a:solidFill>
                  <a:srgbClr val="233E32"/>
                </a:solidFill>
                <a:latin typeface="Alice" pitchFamily="34" charset="0"/>
                <a:ea typeface="Alice" pitchFamily="34" charset="-122"/>
                <a:cs typeface="Alice" pitchFamily="34" charset="-120"/>
              </a:rPr>
              <a:t>Distribution of price_per_sqft</a:t>
            </a:r>
            <a:endParaRPr lang="en-US" sz="1550" dirty="0"/>
          </a:p>
        </p:txBody>
      </p:sp>
      <p:sp>
        <p:nvSpPr>
          <p:cNvPr id="4" name="Text 2"/>
          <p:cNvSpPr/>
          <p:nvPr/>
        </p:nvSpPr>
        <p:spPr>
          <a:xfrm>
            <a:off x="572095" y="1772364"/>
            <a:ext cx="4231362" cy="1814393"/>
          </a:xfrm>
          <a:prstGeom prst="rect">
            <a:avLst/>
          </a:prstGeom>
          <a:noFill/>
          <a:ln/>
        </p:spPr>
        <p:txBody>
          <a:bodyPr wrap="square" lIns="0" tIns="0" rIns="0" bIns="0" rtlCol="0" anchor="t"/>
          <a:lstStyle/>
          <a:p>
            <a:pPr marL="0" indent="0">
              <a:lnSpc>
                <a:spcPts val="2000"/>
              </a:lnSpc>
              <a:buNone/>
            </a:pPr>
            <a:r>
              <a:rPr lang="en-US" sz="1250" dirty="0">
                <a:solidFill>
                  <a:srgbClr val="2C2821"/>
                </a:solidFill>
                <a:latin typeface="Lora" pitchFamily="34" charset="0"/>
                <a:ea typeface="Lora" pitchFamily="34" charset="-122"/>
                <a:cs typeface="Lora" pitchFamily="34" charset="-120"/>
              </a:rPr>
              <a:t>The distribution of house prices per square foot was analyzed through a histogram, revealing a skewed distribution with a positive skewness of approximately 2.96. This indicates that a majority of the data points are clustered towards the lower end of the price per square foot range, with fewer observations at the higher end.</a:t>
            </a:r>
            <a:endParaRPr lang="en-US" sz="1250" dirty="0"/>
          </a:p>
        </p:txBody>
      </p:sp>
      <p:pic>
        <p:nvPicPr>
          <p:cNvPr id="5" name="Image 0" descr="preencoded.png"/>
          <p:cNvPicPr>
            <a:picLocks noChangeAspect="1"/>
          </p:cNvPicPr>
          <p:nvPr/>
        </p:nvPicPr>
        <p:blipFill>
          <a:blip r:embed="rId3"/>
          <a:stretch>
            <a:fillRect/>
          </a:stretch>
        </p:blipFill>
        <p:spPr>
          <a:xfrm>
            <a:off x="572095" y="3769043"/>
            <a:ext cx="4231362" cy="3695105"/>
          </a:xfrm>
          <a:prstGeom prst="rect">
            <a:avLst/>
          </a:prstGeom>
        </p:spPr>
      </p:pic>
      <p:sp>
        <p:nvSpPr>
          <p:cNvPr id="6" name="Text 3"/>
          <p:cNvSpPr/>
          <p:nvPr/>
        </p:nvSpPr>
        <p:spPr>
          <a:xfrm>
            <a:off x="5206365" y="1357074"/>
            <a:ext cx="3892034" cy="253246"/>
          </a:xfrm>
          <a:prstGeom prst="rect">
            <a:avLst/>
          </a:prstGeom>
          <a:noFill/>
          <a:ln/>
        </p:spPr>
        <p:txBody>
          <a:bodyPr wrap="none" lIns="0" tIns="0" rIns="0" bIns="0" rtlCol="0" anchor="t"/>
          <a:lstStyle/>
          <a:p>
            <a:pPr marL="0" indent="0">
              <a:lnSpc>
                <a:spcPts val="1950"/>
              </a:lnSpc>
              <a:buNone/>
            </a:pPr>
            <a:r>
              <a:rPr lang="en-US" sz="1550" dirty="0">
                <a:solidFill>
                  <a:srgbClr val="233E32"/>
                </a:solidFill>
                <a:latin typeface="Alice" pitchFamily="34" charset="0"/>
                <a:ea typeface="Alice" pitchFamily="34" charset="-122"/>
                <a:cs typeface="Alice" pitchFamily="34" charset="-120"/>
              </a:rPr>
              <a:t>Relationship Between House Price and Sqft</a:t>
            </a:r>
            <a:endParaRPr lang="en-US" sz="1550" dirty="0"/>
          </a:p>
        </p:txBody>
      </p:sp>
      <p:sp>
        <p:nvSpPr>
          <p:cNvPr id="7" name="Text 4"/>
          <p:cNvSpPr/>
          <p:nvPr/>
        </p:nvSpPr>
        <p:spPr>
          <a:xfrm>
            <a:off x="5206365" y="1772364"/>
            <a:ext cx="4231362" cy="1814393"/>
          </a:xfrm>
          <a:prstGeom prst="rect">
            <a:avLst/>
          </a:prstGeom>
          <a:noFill/>
          <a:ln/>
        </p:spPr>
        <p:txBody>
          <a:bodyPr wrap="square" lIns="0" tIns="0" rIns="0" bIns="0" rtlCol="0" anchor="t"/>
          <a:lstStyle/>
          <a:p>
            <a:pPr marL="0" indent="0">
              <a:lnSpc>
                <a:spcPts val="2000"/>
              </a:lnSpc>
              <a:buNone/>
            </a:pPr>
            <a:r>
              <a:rPr lang="en-US" sz="1250" dirty="0">
                <a:solidFill>
                  <a:srgbClr val="2C2821"/>
                </a:solidFill>
                <a:latin typeface="Lora" pitchFamily="34" charset="0"/>
                <a:ea typeface="Lora" pitchFamily="34" charset="-122"/>
                <a:cs typeface="Lora" pitchFamily="34" charset="-120"/>
              </a:rPr>
              <a:t>A scatter plot was used to visualize the correlation between total square feet and price per square foot. The plot showed a clear positive correlation, indicating that larger houses tend to have higher prices. This aligns with general real estate market dynamics where larger properties are often associated with higher values.</a:t>
            </a:r>
            <a:endParaRPr lang="en-US" sz="1250" dirty="0"/>
          </a:p>
        </p:txBody>
      </p:sp>
      <p:pic>
        <p:nvPicPr>
          <p:cNvPr id="8" name="Image 1" descr="preencoded.png"/>
          <p:cNvPicPr>
            <a:picLocks noChangeAspect="1"/>
          </p:cNvPicPr>
          <p:nvPr/>
        </p:nvPicPr>
        <p:blipFill>
          <a:blip r:embed="rId4"/>
          <a:stretch>
            <a:fillRect/>
          </a:stretch>
        </p:blipFill>
        <p:spPr>
          <a:xfrm>
            <a:off x="5206365" y="3769043"/>
            <a:ext cx="4231362" cy="2834997"/>
          </a:xfrm>
          <a:prstGeom prst="rect">
            <a:avLst/>
          </a:prstGeom>
        </p:spPr>
      </p:pic>
      <p:sp>
        <p:nvSpPr>
          <p:cNvPr id="9" name="Text 5"/>
          <p:cNvSpPr/>
          <p:nvPr/>
        </p:nvSpPr>
        <p:spPr>
          <a:xfrm>
            <a:off x="9840635" y="1357074"/>
            <a:ext cx="3945017" cy="253246"/>
          </a:xfrm>
          <a:prstGeom prst="rect">
            <a:avLst/>
          </a:prstGeom>
          <a:noFill/>
          <a:ln/>
        </p:spPr>
        <p:txBody>
          <a:bodyPr wrap="none" lIns="0" tIns="0" rIns="0" bIns="0" rtlCol="0" anchor="t"/>
          <a:lstStyle/>
          <a:p>
            <a:pPr marL="0" indent="0">
              <a:lnSpc>
                <a:spcPts val="1950"/>
              </a:lnSpc>
              <a:buNone/>
            </a:pPr>
            <a:r>
              <a:rPr lang="en-US" sz="1550" dirty="0">
                <a:solidFill>
                  <a:srgbClr val="233E32"/>
                </a:solidFill>
                <a:latin typeface="Alice" pitchFamily="34" charset="0"/>
                <a:ea typeface="Alice" pitchFamily="34" charset="-122"/>
                <a:cs typeface="Alice" pitchFamily="34" charset="-120"/>
              </a:rPr>
              <a:t>Relationship Between House Price and BHK</a:t>
            </a:r>
            <a:endParaRPr lang="en-US" sz="1550" dirty="0"/>
          </a:p>
        </p:txBody>
      </p:sp>
      <p:sp>
        <p:nvSpPr>
          <p:cNvPr id="10" name="Text 6"/>
          <p:cNvSpPr/>
          <p:nvPr/>
        </p:nvSpPr>
        <p:spPr>
          <a:xfrm>
            <a:off x="9840635" y="1772364"/>
            <a:ext cx="4231362" cy="2073593"/>
          </a:xfrm>
          <a:prstGeom prst="rect">
            <a:avLst/>
          </a:prstGeom>
          <a:noFill/>
          <a:ln/>
        </p:spPr>
        <p:txBody>
          <a:bodyPr wrap="square" lIns="0" tIns="0" rIns="0" bIns="0" rtlCol="0" anchor="t"/>
          <a:lstStyle/>
          <a:p>
            <a:pPr marL="0" indent="0">
              <a:lnSpc>
                <a:spcPts val="2000"/>
              </a:lnSpc>
              <a:buNone/>
            </a:pPr>
            <a:r>
              <a:rPr lang="en-US" sz="1250" dirty="0">
                <a:solidFill>
                  <a:srgbClr val="2C2821"/>
                </a:solidFill>
                <a:latin typeface="Lora" pitchFamily="34" charset="0"/>
                <a:ea typeface="Lora" pitchFamily="34" charset="-122"/>
                <a:cs typeface="Lora" pitchFamily="34" charset="-120"/>
              </a:rPr>
              <a:t>A bar plot was generated to illustrate how price per square foot varies with the number of bedrooms (BHK). The plot revealed a general trend of price increases with more bedrooms, suggesting that properties with more bedrooms are generally priced at a higher rate per square foot. This is likely due to factors such as larger living spaces and increased functionality associated with more bedrooms.</a:t>
            </a:r>
            <a:endParaRPr lang="en-US" sz="1250" dirty="0"/>
          </a:p>
        </p:txBody>
      </p:sp>
      <p:pic>
        <p:nvPicPr>
          <p:cNvPr id="11" name="Image 2" descr="preencoded.png"/>
          <p:cNvPicPr>
            <a:picLocks noChangeAspect="1"/>
          </p:cNvPicPr>
          <p:nvPr/>
        </p:nvPicPr>
        <p:blipFill>
          <a:blip r:embed="rId5"/>
          <a:stretch>
            <a:fillRect/>
          </a:stretch>
        </p:blipFill>
        <p:spPr>
          <a:xfrm>
            <a:off x="9840635" y="4028242"/>
            <a:ext cx="4231362" cy="3636764"/>
          </a:xfrm>
          <a:prstGeom prst="rect">
            <a:avLst/>
          </a:prstGeom>
        </p:spPr>
      </p:pic>
      <p:sp>
        <p:nvSpPr>
          <p:cNvPr id="12" name="Rectangle 11">
            <a:extLst>
              <a:ext uri="{FF2B5EF4-FFF2-40B4-BE49-F238E27FC236}">
                <a16:creationId xmlns:a16="http://schemas.microsoft.com/office/drawing/2014/main" id="{441EEAE5-DCFE-CD67-4159-ABD44C7340C4}"/>
              </a:ext>
            </a:extLst>
          </p:cNvPr>
          <p:cNvSpPr/>
          <p:nvPr/>
        </p:nvSpPr>
        <p:spPr>
          <a:xfrm>
            <a:off x="12770069" y="7740869"/>
            <a:ext cx="1749972" cy="378372"/>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59146" y="539710"/>
            <a:ext cx="5055989" cy="7150179"/>
          </a:xfrm>
          <a:prstGeom prst="rect">
            <a:avLst/>
          </a:prstGeom>
        </p:spPr>
      </p:pic>
      <p:sp>
        <p:nvSpPr>
          <p:cNvPr id="4" name="Text 0"/>
          <p:cNvSpPr/>
          <p:nvPr/>
        </p:nvSpPr>
        <p:spPr>
          <a:xfrm>
            <a:off x="602694" y="576143"/>
            <a:ext cx="4305181" cy="538163"/>
          </a:xfrm>
          <a:prstGeom prst="rect">
            <a:avLst/>
          </a:prstGeom>
          <a:noFill/>
          <a:ln/>
        </p:spPr>
        <p:txBody>
          <a:bodyPr wrap="none" lIns="0" tIns="0" rIns="0" bIns="0" rtlCol="0" anchor="t"/>
          <a:lstStyle/>
          <a:p>
            <a:pPr marL="0" indent="0">
              <a:lnSpc>
                <a:spcPts val="4200"/>
              </a:lnSpc>
              <a:buNone/>
            </a:pPr>
            <a:r>
              <a:rPr lang="en-US" sz="3350" dirty="0">
                <a:solidFill>
                  <a:srgbClr val="233E32"/>
                </a:solidFill>
                <a:latin typeface="Alice" pitchFamily="34" charset="0"/>
                <a:ea typeface="Alice" pitchFamily="34" charset="-122"/>
                <a:cs typeface="Alice" pitchFamily="34" charset="-120"/>
              </a:rPr>
              <a:t>Model Building</a:t>
            </a:r>
            <a:endParaRPr lang="en-US" sz="3350" dirty="0"/>
          </a:p>
        </p:txBody>
      </p:sp>
      <p:pic>
        <p:nvPicPr>
          <p:cNvPr id="5" name="Image 2" descr="preencoded.png"/>
          <p:cNvPicPr>
            <a:picLocks noChangeAspect="1"/>
          </p:cNvPicPr>
          <p:nvPr/>
        </p:nvPicPr>
        <p:blipFill>
          <a:blip r:embed="rId5"/>
          <a:stretch>
            <a:fillRect/>
          </a:stretch>
        </p:blipFill>
        <p:spPr>
          <a:xfrm>
            <a:off x="602694" y="1372553"/>
            <a:ext cx="860941" cy="1818203"/>
          </a:xfrm>
          <a:prstGeom prst="rect">
            <a:avLst/>
          </a:prstGeom>
        </p:spPr>
      </p:pic>
      <p:sp>
        <p:nvSpPr>
          <p:cNvPr id="6" name="Text 1"/>
          <p:cNvSpPr/>
          <p:nvPr/>
        </p:nvSpPr>
        <p:spPr>
          <a:xfrm>
            <a:off x="1721882" y="1544717"/>
            <a:ext cx="2152531" cy="269081"/>
          </a:xfrm>
          <a:prstGeom prst="rect">
            <a:avLst/>
          </a:prstGeom>
          <a:noFill/>
          <a:ln/>
        </p:spPr>
        <p:txBody>
          <a:bodyPr wrap="none" lIns="0" tIns="0" rIns="0" bIns="0" rtlCol="0" anchor="t"/>
          <a:lstStyle/>
          <a:p>
            <a:pPr marL="0" indent="0" algn="l">
              <a:lnSpc>
                <a:spcPts val="2100"/>
              </a:lnSpc>
              <a:buNone/>
            </a:pPr>
            <a:r>
              <a:rPr lang="en-US" sz="1650" dirty="0">
                <a:solidFill>
                  <a:srgbClr val="2C2821"/>
                </a:solidFill>
                <a:latin typeface="Alice" pitchFamily="34" charset="0"/>
                <a:ea typeface="Alice" pitchFamily="34" charset="-122"/>
                <a:cs typeface="Alice" pitchFamily="34" charset="-120"/>
              </a:rPr>
              <a:t>Linear Regression</a:t>
            </a:r>
            <a:endParaRPr lang="en-US" sz="1650" dirty="0"/>
          </a:p>
        </p:txBody>
      </p:sp>
      <p:sp>
        <p:nvSpPr>
          <p:cNvPr id="7" name="Text 2"/>
          <p:cNvSpPr/>
          <p:nvPr/>
        </p:nvSpPr>
        <p:spPr>
          <a:xfrm>
            <a:off x="1721882" y="1917025"/>
            <a:ext cx="6819424" cy="1101566"/>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A linear regression model was initially established as a baseline for comparison. This model assumes a linear relationship between the features and the target variable, providing a fundamental understanding of the predictive power of the chosen features.</a:t>
            </a:r>
            <a:endParaRPr lang="en-US" sz="1350" dirty="0"/>
          </a:p>
        </p:txBody>
      </p:sp>
      <p:pic>
        <p:nvPicPr>
          <p:cNvPr id="8" name="Image 3" descr="preencoded.png"/>
          <p:cNvPicPr>
            <a:picLocks noChangeAspect="1"/>
          </p:cNvPicPr>
          <p:nvPr/>
        </p:nvPicPr>
        <p:blipFill>
          <a:blip r:embed="rId6"/>
          <a:stretch>
            <a:fillRect/>
          </a:stretch>
        </p:blipFill>
        <p:spPr>
          <a:xfrm>
            <a:off x="602694" y="3190756"/>
            <a:ext cx="860941" cy="2093595"/>
          </a:xfrm>
          <a:prstGeom prst="rect">
            <a:avLst/>
          </a:prstGeom>
        </p:spPr>
      </p:pic>
      <p:sp>
        <p:nvSpPr>
          <p:cNvPr id="9" name="Text 3"/>
          <p:cNvSpPr/>
          <p:nvPr/>
        </p:nvSpPr>
        <p:spPr>
          <a:xfrm>
            <a:off x="1721882" y="3362920"/>
            <a:ext cx="2560320" cy="269081"/>
          </a:xfrm>
          <a:prstGeom prst="rect">
            <a:avLst/>
          </a:prstGeom>
          <a:noFill/>
          <a:ln/>
        </p:spPr>
        <p:txBody>
          <a:bodyPr wrap="none" lIns="0" tIns="0" rIns="0" bIns="0" rtlCol="0" anchor="t"/>
          <a:lstStyle/>
          <a:p>
            <a:pPr marL="0" indent="0" algn="l">
              <a:lnSpc>
                <a:spcPts val="2100"/>
              </a:lnSpc>
              <a:buNone/>
            </a:pPr>
            <a:r>
              <a:rPr lang="en-US" sz="1650" dirty="0">
                <a:solidFill>
                  <a:srgbClr val="2C2821"/>
                </a:solidFill>
                <a:latin typeface="Alice" pitchFamily="34" charset="0"/>
                <a:ea typeface="Alice" pitchFamily="34" charset="-122"/>
                <a:cs typeface="Alice" pitchFamily="34" charset="-120"/>
              </a:rPr>
              <a:t>Random Forest Regression</a:t>
            </a:r>
            <a:endParaRPr lang="en-US" sz="1650" dirty="0"/>
          </a:p>
        </p:txBody>
      </p:sp>
      <p:sp>
        <p:nvSpPr>
          <p:cNvPr id="10" name="Text 4"/>
          <p:cNvSpPr/>
          <p:nvPr/>
        </p:nvSpPr>
        <p:spPr>
          <a:xfrm>
            <a:off x="1721882" y="3735229"/>
            <a:ext cx="6819424" cy="1376958"/>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To potentially enhance model performance, we implemented a random forest regression model. This ensemble learning approach combines multiple decision trees, effectively capturing complex relationships between features and the target variable. The resulting model is often more robust and less prone to overfitting, leading to improved prediction accuracy.</a:t>
            </a:r>
            <a:endParaRPr lang="en-US" sz="1350" dirty="0"/>
          </a:p>
        </p:txBody>
      </p:sp>
      <p:pic>
        <p:nvPicPr>
          <p:cNvPr id="11" name="Image 4" descr="preencoded.png"/>
          <p:cNvPicPr>
            <a:picLocks noChangeAspect="1"/>
          </p:cNvPicPr>
          <p:nvPr/>
        </p:nvPicPr>
        <p:blipFill>
          <a:blip r:embed="rId7"/>
          <a:stretch>
            <a:fillRect/>
          </a:stretch>
        </p:blipFill>
        <p:spPr>
          <a:xfrm>
            <a:off x="602694" y="5284351"/>
            <a:ext cx="860941" cy="2368987"/>
          </a:xfrm>
          <a:prstGeom prst="rect">
            <a:avLst/>
          </a:prstGeom>
        </p:spPr>
      </p:pic>
      <p:sp>
        <p:nvSpPr>
          <p:cNvPr id="12" name="Text 5"/>
          <p:cNvSpPr/>
          <p:nvPr/>
        </p:nvSpPr>
        <p:spPr>
          <a:xfrm>
            <a:off x="1721882" y="5456515"/>
            <a:ext cx="2758916" cy="269081"/>
          </a:xfrm>
          <a:prstGeom prst="rect">
            <a:avLst/>
          </a:prstGeom>
          <a:noFill/>
          <a:ln/>
        </p:spPr>
        <p:txBody>
          <a:bodyPr wrap="none" lIns="0" tIns="0" rIns="0" bIns="0" rtlCol="0" anchor="t"/>
          <a:lstStyle/>
          <a:p>
            <a:pPr marL="0" indent="0" algn="l">
              <a:lnSpc>
                <a:spcPts val="2100"/>
              </a:lnSpc>
              <a:buNone/>
            </a:pPr>
            <a:r>
              <a:rPr lang="en-US" sz="1650" dirty="0">
                <a:solidFill>
                  <a:srgbClr val="2C2821"/>
                </a:solidFill>
                <a:latin typeface="Alice" pitchFamily="34" charset="0"/>
                <a:ea typeface="Alice" pitchFamily="34" charset="-122"/>
                <a:cs typeface="Alice" pitchFamily="34" charset="-120"/>
              </a:rPr>
              <a:t>Feature Importance Analysis</a:t>
            </a:r>
            <a:endParaRPr lang="en-US" sz="1650" dirty="0"/>
          </a:p>
        </p:txBody>
      </p:sp>
      <p:sp>
        <p:nvSpPr>
          <p:cNvPr id="13" name="Text 6"/>
          <p:cNvSpPr/>
          <p:nvPr/>
        </p:nvSpPr>
        <p:spPr>
          <a:xfrm>
            <a:off x="1721882" y="5828824"/>
            <a:ext cx="6819424" cy="1652349"/>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After training the models, feature importance analysis was conducted to identify the features that had the most significant impact on the predictions. This analysis revealed that price (0.77), total_sqft_int (0.22), bhk (0.0025), balcony (0.0022), and bath (0.0016) were the top features driving the predictions. This information provides insights into the key drivers of house prices in Bangalore, guiding further exploration and model refinement.</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9988" y="1688306"/>
            <a:ext cx="4914305" cy="4852988"/>
          </a:xfrm>
          <a:prstGeom prst="rect">
            <a:avLst/>
          </a:prstGeom>
        </p:spPr>
      </p:pic>
      <p:sp>
        <p:nvSpPr>
          <p:cNvPr id="4" name="Text 0"/>
          <p:cNvSpPr/>
          <p:nvPr/>
        </p:nvSpPr>
        <p:spPr>
          <a:xfrm>
            <a:off x="801053" y="817840"/>
            <a:ext cx="5721787" cy="715208"/>
          </a:xfrm>
          <a:prstGeom prst="rect">
            <a:avLst/>
          </a:prstGeom>
          <a:noFill/>
          <a:ln/>
        </p:spPr>
        <p:txBody>
          <a:bodyPr wrap="none" lIns="0" tIns="0" rIns="0" bIns="0" rtlCol="0" anchor="t"/>
          <a:lstStyle/>
          <a:p>
            <a:pPr marL="0" indent="0">
              <a:lnSpc>
                <a:spcPts val="5600"/>
              </a:lnSpc>
              <a:buNone/>
            </a:pPr>
            <a:r>
              <a:rPr lang="en-US" sz="4500" dirty="0">
                <a:solidFill>
                  <a:srgbClr val="233E32"/>
                </a:solidFill>
                <a:latin typeface="Alice" pitchFamily="34" charset="0"/>
                <a:ea typeface="Alice" pitchFamily="34" charset="-122"/>
                <a:cs typeface="Alice" pitchFamily="34" charset="-120"/>
              </a:rPr>
              <a:t>Model Evaluation</a:t>
            </a:r>
            <a:endParaRPr lang="en-US" sz="4500" dirty="0"/>
          </a:p>
        </p:txBody>
      </p:sp>
      <p:sp>
        <p:nvSpPr>
          <p:cNvPr id="5" name="Shape 1"/>
          <p:cNvSpPr/>
          <p:nvPr/>
        </p:nvSpPr>
        <p:spPr>
          <a:xfrm>
            <a:off x="801053" y="1876306"/>
            <a:ext cx="7541895" cy="3081338"/>
          </a:xfrm>
          <a:prstGeom prst="roundRect">
            <a:avLst>
              <a:gd name="adj" fmla="val 1114"/>
            </a:avLst>
          </a:prstGeom>
          <a:noFill/>
          <a:ln w="7620">
            <a:solidFill>
              <a:srgbClr val="000000">
                <a:alpha val="8000"/>
              </a:srgbClr>
            </a:solidFill>
            <a:prstDash val="solid"/>
          </a:ln>
        </p:spPr>
      </p:sp>
      <p:sp>
        <p:nvSpPr>
          <p:cNvPr id="6" name="Shape 2"/>
          <p:cNvSpPr/>
          <p:nvPr/>
        </p:nvSpPr>
        <p:spPr>
          <a:xfrm>
            <a:off x="808673" y="1883926"/>
            <a:ext cx="7526655" cy="655915"/>
          </a:xfrm>
          <a:prstGeom prst="rect">
            <a:avLst/>
          </a:prstGeom>
          <a:solidFill>
            <a:srgbClr val="FFFFFF">
              <a:alpha val="4000"/>
            </a:srgbClr>
          </a:solidFill>
          <a:ln/>
        </p:spPr>
      </p:sp>
      <p:sp>
        <p:nvSpPr>
          <p:cNvPr id="7" name="Text 3"/>
          <p:cNvSpPr/>
          <p:nvPr/>
        </p:nvSpPr>
        <p:spPr>
          <a:xfrm>
            <a:off x="1037511" y="2028825"/>
            <a:ext cx="142017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Model</a:t>
            </a:r>
            <a:endParaRPr lang="en-US" sz="1800" dirty="0"/>
          </a:p>
        </p:txBody>
      </p:sp>
      <p:sp>
        <p:nvSpPr>
          <p:cNvPr id="8" name="Text 4"/>
          <p:cNvSpPr/>
          <p:nvPr/>
        </p:nvSpPr>
        <p:spPr>
          <a:xfrm>
            <a:off x="2922984" y="2028825"/>
            <a:ext cx="141636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R-squared</a:t>
            </a:r>
            <a:endParaRPr lang="en-US" sz="1800" dirty="0"/>
          </a:p>
        </p:txBody>
      </p:sp>
      <p:sp>
        <p:nvSpPr>
          <p:cNvPr id="9" name="Text 5"/>
          <p:cNvSpPr/>
          <p:nvPr/>
        </p:nvSpPr>
        <p:spPr>
          <a:xfrm>
            <a:off x="4804648" y="2028825"/>
            <a:ext cx="141636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MSE</a:t>
            </a:r>
            <a:endParaRPr lang="en-US" sz="1800" dirty="0"/>
          </a:p>
        </p:txBody>
      </p:sp>
      <p:sp>
        <p:nvSpPr>
          <p:cNvPr id="10" name="Text 6"/>
          <p:cNvSpPr/>
          <p:nvPr/>
        </p:nvSpPr>
        <p:spPr>
          <a:xfrm>
            <a:off x="6686312" y="2028825"/>
            <a:ext cx="142017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RMSE</a:t>
            </a:r>
            <a:endParaRPr lang="en-US" sz="1800" dirty="0"/>
          </a:p>
        </p:txBody>
      </p:sp>
      <p:sp>
        <p:nvSpPr>
          <p:cNvPr id="11" name="Shape 7"/>
          <p:cNvSpPr/>
          <p:nvPr/>
        </p:nvSpPr>
        <p:spPr>
          <a:xfrm>
            <a:off x="808673" y="2539841"/>
            <a:ext cx="7526655" cy="1022033"/>
          </a:xfrm>
          <a:prstGeom prst="rect">
            <a:avLst/>
          </a:prstGeom>
          <a:solidFill>
            <a:srgbClr val="000000">
              <a:alpha val="4000"/>
            </a:srgbClr>
          </a:solidFill>
          <a:ln/>
        </p:spPr>
      </p:sp>
      <p:sp>
        <p:nvSpPr>
          <p:cNvPr id="12" name="Text 8"/>
          <p:cNvSpPr/>
          <p:nvPr/>
        </p:nvSpPr>
        <p:spPr>
          <a:xfrm>
            <a:off x="1037511" y="2684740"/>
            <a:ext cx="1420178" cy="732234"/>
          </a:xfrm>
          <a:prstGeom prst="rect">
            <a:avLst/>
          </a:prstGeom>
          <a:noFill/>
          <a:ln/>
        </p:spPr>
        <p:txBody>
          <a:bodyPr wrap="squar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Linear Regression</a:t>
            </a:r>
            <a:endParaRPr lang="en-US" sz="1800" dirty="0"/>
          </a:p>
        </p:txBody>
      </p:sp>
      <p:sp>
        <p:nvSpPr>
          <p:cNvPr id="13" name="Text 9"/>
          <p:cNvSpPr/>
          <p:nvPr/>
        </p:nvSpPr>
        <p:spPr>
          <a:xfrm>
            <a:off x="2922984" y="2684740"/>
            <a:ext cx="141636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0.90</a:t>
            </a:r>
            <a:endParaRPr lang="en-US" sz="1800" dirty="0"/>
          </a:p>
        </p:txBody>
      </p:sp>
      <p:sp>
        <p:nvSpPr>
          <p:cNvPr id="14" name="Text 10"/>
          <p:cNvSpPr/>
          <p:nvPr/>
        </p:nvSpPr>
        <p:spPr>
          <a:xfrm>
            <a:off x="4804648" y="2684740"/>
            <a:ext cx="141636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719,234.77</a:t>
            </a:r>
            <a:endParaRPr lang="en-US" sz="1800" dirty="0"/>
          </a:p>
        </p:txBody>
      </p:sp>
      <p:sp>
        <p:nvSpPr>
          <p:cNvPr id="15" name="Text 11"/>
          <p:cNvSpPr/>
          <p:nvPr/>
        </p:nvSpPr>
        <p:spPr>
          <a:xfrm>
            <a:off x="6686312" y="2684740"/>
            <a:ext cx="142017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848.37</a:t>
            </a:r>
            <a:endParaRPr lang="en-US" sz="1800" dirty="0"/>
          </a:p>
        </p:txBody>
      </p:sp>
      <p:sp>
        <p:nvSpPr>
          <p:cNvPr id="16" name="Shape 12"/>
          <p:cNvSpPr/>
          <p:nvPr/>
        </p:nvSpPr>
        <p:spPr>
          <a:xfrm>
            <a:off x="808673" y="3561874"/>
            <a:ext cx="7526655" cy="1388150"/>
          </a:xfrm>
          <a:prstGeom prst="rect">
            <a:avLst/>
          </a:prstGeom>
          <a:solidFill>
            <a:srgbClr val="FFFFFF">
              <a:alpha val="4000"/>
            </a:srgbClr>
          </a:solidFill>
          <a:ln/>
        </p:spPr>
      </p:sp>
      <p:sp>
        <p:nvSpPr>
          <p:cNvPr id="17" name="Text 13"/>
          <p:cNvSpPr/>
          <p:nvPr/>
        </p:nvSpPr>
        <p:spPr>
          <a:xfrm>
            <a:off x="1037511" y="3706773"/>
            <a:ext cx="1420178" cy="1098352"/>
          </a:xfrm>
          <a:prstGeom prst="rect">
            <a:avLst/>
          </a:prstGeom>
          <a:noFill/>
          <a:ln/>
        </p:spPr>
        <p:txBody>
          <a:bodyPr wrap="squar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Random Forest Regression</a:t>
            </a:r>
            <a:endParaRPr lang="en-US" sz="1800" dirty="0"/>
          </a:p>
        </p:txBody>
      </p:sp>
      <p:sp>
        <p:nvSpPr>
          <p:cNvPr id="18" name="Text 14"/>
          <p:cNvSpPr/>
          <p:nvPr/>
        </p:nvSpPr>
        <p:spPr>
          <a:xfrm>
            <a:off x="2922984" y="3706773"/>
            <a:ext cx="141636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0.93</a:t>
            </a:r>
            <a:endParaRPr lang="en-US" sz="1800" dirty="0"/>
          </a:p>
        </p:txBody>
      </p:sp>
      <p:sp>
        <p:nvSpPr>
          <p:cNvPr id="19" name="Text 15"/>
          <p:cNvSpPr/>
          <p:nvPr/>
        </p:nvSpPr>
        <p:spPr>
          <a:xfrm>
            <a:off x="4804648" y="3706773"/>
            <a:ext cx="141636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564,011.33</a:t>
            </a:r>
            <a:endParaRPr lang="en-US" sz="1800" dirty="0"/>
          </a:p>
        </p:txBody>
      </p:sp>
      <p:sp>
        <p:nvSpPr>
          <p:cNvPr id="20" name="Text 16"/>
          <p:cNvSpPr/>
          <p:nvPr/>
        </p:nvSpPr>
        <p:spPr>
          <a:xfrm>
            <a:off x="6686312" y="3706773"/>
            <a:ext cx="1420178" cy="366117"/>
          </a:xfrm>
          <a:prstGeom prst="rect">
            <a:avLst/>
          </a:prstGeom>
          <a:noFill/>
          <a:ln/>
        </p:spPr>
        <p:txBody>
          <a:bodyPr wrap="non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751.01</a:t>
            </a:r>
            <a:endParaRPr lang="en-US" sz="1800" dirty="0"/>
          </a:p>
        </p:txBody>
      </p:sp>
      <p:sp>
        <p:nvSpPr>
          <p:cNvPr id="21" name="Text 17"/>
          <p:cNvSpPr/>
          <p:nvPr/>
        </p:nvSpPr>
        <p:spPr>
          <a:xfrm>
            <a:off x="801053" y="5215057"/>
            <a:ext cx="7541895" cy="2196703"/>
          </a:xfrm>
          <a:prstGeom prst="rect">
            <a:avLst/>
          </a:prstGeom>
          <a:noFill/>
          <a:ln/>
        </p:spPr>
        <p:txBody>
          <a:bodyPr wrap="square" lIns="0" tIns="0" rIns="0" bIns="0" rtlCol="0" anchor="t"/>
          <a:lstStyle/>
          <a:p>
            <a:pPr marL="0" indent="0">
              <a:lnSpc>
                <a:spcPts val="2850"/>
              </a:lnSpc>
              <a:buNone/>
            </a:pPr>
            <a:r>
              <a:rPr lang="en-US" sz="1800" dirty="0">
                <a:solidFill>
                  <a:srgbClr val="2C2821"/>
                </a:solidFill>
                <a:latin typeface="Lora" pitchFamily="34" charset="0"/>
                <a:ea typeface="Lora" pitchFamily="34" charset="-122"/>
                <a:cs typeface="Lora" pitchFamily="34" charset="-120"/>
              </a:rPr>
              <a:t>The performance of both models was evaluated using commonly used metrics such as R-squared, mean squared error (MSE), and root mean squared error (RMSE). The Random Forest Regression model exhibited superior performance with a higher R-squared value (0.93) indicating a better fit to the data and lower MSE (564,011.33) and RMSE (751.01) values, signifying improved accuracy in predicting house prices.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70457" y="1958816"/>
            <a:ext cx="5033367" cy="4311968"/>
          </a:xfrm>
          <a:prstGeom prst="rect">
            <a:avLst/>
          </a:prstGeom>
        </p:spPr>
      </p:pic>
      <p:sp>
        <p:nvSpPr>
          <p:cNvPr id="4" name="Text 0"/>
          <p:cNvSpPr/>
          <p:nvPr/>
        </p:nvSpPr>
        <p:spPr>
          <a:xfrm>
            <a:off x="634127" y="499348"/>
            <a:ext cx="4530209" cy="566261"/>
          </a:xfrm>
          <a:prstGeom prst="rect">
            <a:avLst/>
          </a:prstGeom>
          <a:noFill/>
          <a:ln/>
        </p:spPr>
        <p:txBody>
          <a:bodyPr wrap="none" lIns="0" tIns="0" rIns="0" bIns="0" rtlCol="0" anchor="t"/>
          <a:lstStyle/>
          <a:p>
            <a:pPr marL="0" indent="0">
              <a:lnSpc>
                <a:spcPts val="4450"/>
              </a:lnSpc>
              <a:buNone/>
            </a:pPr>
            <a:r>
              <a:rPr lang="en-US" sz="3550" dirty="0">
                <a:solidFill>
                  <a:srgbClr val="233E32"/>
                </a:solidFill>
                <a:latin typeface="Alice" pitchFamily="34" charset="0"/>
                <a:ea typeface="Alice" pitchFamily="34" charset="-122"/>
                <a:cs typeface="Alice" pitchFamily="34" charset="-120"/>
              </a:rPr>
              <a:t>Business Impact</a:t>
            </a:r>
            <a:endParaRPr lang="en-US" sz="3550" dirty="0"/>
          </a:p>
        </p:txBody>
      </p:sp>
      <p:sp>
        <p:nvSpPr>
          <p:cNvPr id="5" name="Shape 1"/>
          <p:cNvSpPr/>
          <p:nvPr/>
        </p:nvSpPr>
        <p:spPr>
          <a:xfrm>
            <a:off x="634127" y="1337310"/>
            <a:ext cx="7875746" cy="1913572"/>
          </a:xfrm>
          <a:prstGeom prst="roundRect">
            <a:avLst>
              <a:gd name="adj" fmla="val 1420"/>
            </a:avLst>
          </a:prstGeom>
          <a:solidFill>
            <a:srgbClr val="F0EDE6"/>
          </a:solidFill>
          <a:ln/>
        </p:spPr>
      </p:sp>
      <p:sp>
        <p:nvSpPr>
          <p:cNvPr id="6" name="Text 2"/>
          <p:cNvSpPr/>
          <p:nvPr/>
        </p:nvSpPr>
        <p:spPr>
          <a:xfrm>
            <a:off x="815221" y="1518404"/>
            <a:ext cx="2265045" cy="283012"/>
          </a:xfrm>
          <a:prstGeom prst="rect">
            <a:avLst/>
          </a:prstGeom>
          <a:noFill/>
          <a:ln/>
        </p:spPr>
        <p:txBody>
          <a:bodyPr wrap="none" lIns="0" tIns="0" rIns="0" bIns="0" rtlCol="0" anchor="t"/>
          <a:lstStyle/>
          <a:p>
            <a:pPr marL="0" indent="0">
              <a:lnSpc>
                <a:spcPts val="2200"/>
              </a:lnSpc>
              <a:buNone/>
            </a:pPr>
            <a:r>
              <a:rPr lang="en-US" sz="1750" dirty="0">
                <a:solidFill>
                  <a:srgbClr val="2C2821"/>
                </a:solidFill>
                <a:latin typeface="Alice" pitchFamily="34" charset="0"/>
                <a:ea typeface="Alice" pitchFamily="34" charset="-122"/>
                <a:cs typeface="Alice" pitchFamily="34" charset="-120"/>
              </a:rPr>
              <a:t>Pricing Strategy</a:t>
            </a:r>
            <a:endParaRPr lang="en-US" sz="1750" dirty="0"/>
          </a:p>
        </p:txBody>
      </p:sp>
      <p:sp>
        <p:nvSpPr>
          <p:cNvPr id="7" name="Text 3"/>
          <p:cNvSpPr/>
          <p:nvPr/>
        </p:nvSpPr>
        <p:spPr>
          <a:xfrm>
            <a:off x="815221" y="1910120"/>
            <a:ext cx="7513558" cy="1159669"/>
          </a:xfrm>
          <a:prstGeom prst="rect">
            <a:avLst/>
          </a:prstGeom>
          <a:noFill/>
          <a:ln/>
        </p:spPr>
        <p:txBody>
          <a:bodyPr wrap="square" lIns="0" tIns="0" rIns="0" bIns="0" rtlCol="0" anchor="t"/>
          <a:lstStyle/>
          <a:p>
            <a:pPr marL="0" indent="0">
              <a:lnSpc>
                <a:spcPts val="2250"/>
              </a:lnSpc>
              <a:buNone/>
            </a:pPr>
            <a:r>
              <a:rPr lang="en-US" sz="1400" dirty="0">
                <a:solidFill>
                  <a:srgbClr val="2C2821"/>
                </a:solidFill>
                <a:latin typeface="Lora" pitchFamily="34" charset="0"/>
                <a:ea typeface="Lora" pitchFamily="34" charset="-122"/>
                <a:cs typeface="Lora" pitchFamily="34" charset="-120"/>
              </a:rPr>
              <a:t>The developed model provides a powerful tool for real estate professionals to refine their pricing strategies. With enhanced accuracy in predicting house prices based on specific features, they can confidently determine fair and competitive pricing for properties, maximizing profitability and ensuring efficient market operations.</a:t>
            </a:r>
            <a:endParaRPr lang="en-US" sz="1400" dirty="0"/>
          </a:p>
        </p:txBody>
      </p:sp>
      <p:sp>
        <p:nvSpPr>
          <p:cNvPr id="8" name="Shape 4"/>
          <p:cNvSpPr/>
          <p:nvPr/>
        </p:nvSpPr>
        <p:spPr>
          <a:xfrm>
            <a:off x="634127" y="3431977"/>
            <a:ext cx="7875746" cy="1913572"/>
          </a:xfrm>
          <a:prstGeom prst="roundRect">
            <a:avLst>
              <a:gd name="adj" fmla="val 1420"/>
            </a:avLst>
          </a:prstGeom>
          <a:solidFill>
            <a:srgbClr val="F0EDE6"/>
          </a:solidFill>
          <a:ln/>
        </p:spPr>
      </p:sp>
      <p:sp>
        <p:nvSpPr>
          <p:cNvPr id="9" name="Text 5"/>
          <p:cNvSpPr/>
          <p:nvPr/>
        </p:nvSpPr>
        <p:spPr>
          <a:xfrm>
            <a:off x="815221" y="3613071"/>
            <a:ext cx="2265045" cy="283012"/>
          </a:xfrm>
          <a:prstGeom prst="rect">
            <a:avLst/>
          </a:prstGeom>
          <a:noFill/>
          <a:ln/>
        </p:spPr>
        <p:txBody>
          <a:bodyPr wrap="none" lIns="0" tIns="0" rIns="0" bIns="0" rtlCol="0" anchor="t"/>
          <a:lstStyle/>
          <a:p>
            <a:pPr marL="0" indent="0">
              <a:lnSpc>
                <a:spcPts val="2200"/>
              </a:lnSpc>
              <a:buNone/>
            </a:pPr>
            <a:r>
              <a:rPr lang="en-US" sz="1750" dirty="0">
                <a:solidFill>
                  <a:srgbClr val="2C2821"/>
                </a:solidFill>
                <a:latin typeface="Alice" pitchFamily="34" charset="0"/>
                <a:ea typeface="Alice" pitchFamily="34" charset="-122"/>
                <a:cs typeface="Alice" pitchFamily="34" charset="-120"/>
              </a:rPr>
              <a:t>Investment Decisions</a:t>
            </a:r>
            <a:endParaRPr lang="en-US" sz="1750" dirty="0"/>
          </a:p>
        </p:txBody>
      </p:sp>
      <p:sp>
        <p:nvSpPr>
          <p:cNvPr id="10" name="Text 6"/>
          <p:cNvSpPr/>
          <p:nvPr/>
        </p:nvSpPr>
        <p:spPr>
          <a:xfrm>
            <a:off x="815221" y="4004786"/>
            <a:ext cx="7513558" cy="1159669"/>
          </a:xfrm>
          <a:prstGeom prst="rect">
            <a:avLst/>
          </a:prstGeom>
          <a:noFill/>
          <a:ln/>
        </p:spPr>
        <p:txBody>
          <a:bodyPr wrap="square" lIns="0" tIns="0" rIns="0" bIns="0" rtlCol="0" anchor="t"/>
          <a:lstStyle/>
          <a:p>
            <a:pPr marL="0" indent="0">
              <a:lnSpc>
                <a:spcPts val="2250"/>
              </a:lnSpc>
              <a:buNone/>
            </a:pPr>
            <a:r>
              <a:rPr lang="en-US" sz="1400" dirty="0">
                <a:solidFill>
                  <a:srgbClr val="2C2821"/>
                </a:solidFill>
                <a:latin typeface="Lora" pitchFamily="34" charset="0"/>
                <a:ea typeface="Lora" pitchFamily="34" charset="-122"/>
                <a:cs typeface="Lora" pitchFamily="34" charset="-120"/>
              </a:rPr>
              <a:t>For investors seeking to capitalize on the Bangalore real estate market, the model offers valuable insights. By understanding how various features contribute to property prices, investors can make more informed decisions, identifying potentially lucrative investment opportunities and optimizing their portfolio allocation.</a:t>
            </a:r>
            <a:endParaRPr lang="en-US" sz="1400" dirty="0"/>
          </a:p>
        </p:txBody>
      </p:sp>
      <p:sp>
        <p:nvSpPr>
          <p:cNvPr id="11" name="Shape 7"/>
          <p:cNvSpPr/>
          <p:nvPr/>
        </p:nvSpPr>
        <p:spPr>
          <a:xfrm>
            <a:off x="634127" y="5526643"/>
            <a:ext cx="7875746" cy="2203490"/>
          </a:xfrm>
          <a:prstGeom prst="roundRect">
            <a:avLst>
              <a:gd name="adj" fmla="val 1234"/>
            </a:avLst>
          </a:prstGeom>
          <a:solidFill>
            <a:srgbClr val="F0EDE6"/>
          </a:solidFill>
          <a:ln/>
        </p:spPr>
      </p:sp>
      <p:sp>
        <p:nvSpPr>
          <p:cNvPr id="12" name="Text 8"/>
          <p:cNvSpPr/>
          <p:nvPr/>
        </p:nvSpPr>
        <p:spPr>
          <a:xfrm>
            <a:off x="815221" y="5707737"/>
            <a:ext cx="2265045" cy="283012"/>
          </a:xfrm>
          <a:prstGeom prst="rect">
            <a:avLst/>
          </a:prstGeom>
          <a:noFill/>
          <a:ln/>
        </p:spPr>
        <p:txBody>
          <a:bodyPr wrap="none" lIns="0" tIns="0" rIns="0" bIns="0" rtlCol="0" anchor="t"/>
          <a:lstStyle/>
          <a:p>
            <a:pPr marL="0" indent="0">
              <a:lnSpc>
                <a:spcPts val="2200"/>
              </a:lnSpc>
              <a:buNone/>
            </a:pPr>
            <a:r>
              <a:rPr lang="en-US" sz="1750" dirty="0">
                <a:solidFill>
                  <a:srgbClr val="2C2821"/>
                </a:solidFill>
                <a:latin typeface="Alice" pitchFamily="34" charset="0"/>
                <a:ea typeface="Alice" pitchFamily="34" charset="-122"/>
                <a:cs typeface="Alice" pitchFamily="34" charset="-120"/>
              </a:rPr>
              <a:t>Market Analysis</a:t>
            </a:r>
            <a:endParaRPr lang="en-US" sz="1750" dirty="0"/>
          </a:p>
        </p:txBody>
      </p:sp>
      <p:sp>
        <p:nvSpPr>
          <p:cNvPr id="13" name="Text 9"/>
          <p:cNvSpPr/>
          <p:nvPr/>
        </p:nvSpPr>
        <p:spPr>
          <a:xfrm>
            <a:off x="815221" y="6099453"/>
            <a:ext cx="7513558" cy="1449586"/>
          </a:xfrm>
          <a:prstGeom prst="rect">
            <a:avLst/>
          </a:prstGeom>
          <a:noFill/>
          <a:ln/>
        </p:spPr>
        <p:txBody>
          <a:bodyPr wrap="square" lIns="0" tIns="0" rIns="0" bIns="0" rtlCol="0" anchor="t"/>
          <a:lstStyle/>
          <a:p>
            <a:pPr marL="0" indent="0">
              <a:lnSpc>
                <a:spcPts val="2250"/>
              </a:lnSpc>
              <a:buNone/>
            </a:pPr>
            <a:r>
              <a:rPr lang="en-US" sz="1400" dirty="0">
                <a:solidFill>
                  <a:srgbClr val="2C2821"/>
                </a:solidFill>
                <a:latin typeface="Lora" pitchFamily="34" charset="0"/>
                <a:ea typeface="Lora" pitchFamily="34" charset="-122"/>
                <a:cs typeface="Lora" pitchFamily="34" charset="-120"/>
              </a:rPr>
              <a:t>Beyond individual property valuation, the model contributes to a deeper understanding of market trends. By analyzing the relationships between features and house prices, stakeholders can gain insights into the evolving dynamics of the Bangalore real estate market, identifying emerging patterns and trends that inform future strategies and investments.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3170"/>
          </a:xfrm>
          <a:prstGeom prst="rect">
            <a:avLst/>
          </a:prstGeom>
        </p:spPr>
      </p:pic>
      <p:pic>
        <p:nvPicPr>
          <p:cNvPr id="3" name="Image 1" descr="preencoded.png"/>
          <p:cNvPicPr>
            <a:picLocks noChangeAspect="1"/>
          </p:cNvPicPr>
          <p:nvPr/>
        </p:nvPicPr>
        <p:blipFill>
          <a:blip r:embed="rId4"/>
          <a:stretch>
            <a:fillRect/>
          </a:stretch>
        </p:blipFill>
        <p:spPr>
          <a:xfrm>
            <a:off x="6313884" y="250269"/>
            <a:ext cx="2002631" cy="2002631"/>
          </a:xfrm>
          <a:prstGeom prst="rect">
            <a:avLst/>
          </a:prstGeom>
        </p:spPr>
      </p:pic>
      <p:sp>
        <p:nvSpPr>
          <p:cNvPr id="4" name="Text 0"/>
          <p:cNvSpPr/>
          <p:nvPr/>
        </p:nvSpPr>
        <p:spPr>
          <a:xfrm>
            <a:off x="700802" y="3215164"/>
            <a:ext cx="5006459" cy="625793"/>
          </a:xfrm>
          <a:prstGeom prst="rect">
            <a:avLst/>
          </a:prstGeom>
          <a:noFill/>
          <a:ln/>
        </p:spPr>
        <p:txBody>
          <a:bodyPr wrap="none" lIns="0" tIns="0" rIns="0" bIns="0" rtlCol="0" anchor="t"/>
          <a:lstStyle/>
          <a:p>
            <a:pPr marL="0" indent="0">
              <a:lnSpc>
                <a:spcPts val="4900"/>
              </a:lnSpc>
              <a:buNone/>
            </a:pPr>
            <a:r>
              <a:rPr lang="en-US" sz="3900" dirty="0">
                <a:solidFill>
                  <a:srgbClr val="233E32"/>
                </a:solidFill>
                <a:latin typeface="Alice" pitchFamily="34" charset="0"/>
                <a:ea typeface="Alice" pitchFamily="34" charset="-122"/>
                <a:cs typeface="Alice" pitchFamily="34" charset="-120"/>
              </a:rPr>
              <a:t>Conclusion</a:t>
            </a:r>
            <a:endParaRPr lang="en-US" sz="3900" dirty="0"/>
          </a:p>
        </p:txBody>
      </p:sp>
      <p:pic>
        <p:nvPicPr>
          <p:cNvPr id="5" name="Image 2" descr="preencoded.png"/>
          <p:cNvPicPr>
            <a:picLocks noChangeAspect="1"/>
          </p:cNvPicPr>
          <p:nvPr/>
        </p:nvPicPr>
        <p:blipFill>
          <a:blip r:embed="rId5"/>
          <a:stretch>
            <a:fillRect/>
          </a:stretch>
        </p:blipFill>
        <p:spPr>
          <a:xfrm>
            <a:off x="700802" y="4141232"/>
            <a:ext cx="500539" cy="500539"/>
          </a:xfrm>
          <a:prstGeom prst="rect">
            <a:avLst/>
          </a:prstGeom>
        </p:spPr>
      </p:pic>
      <p:sp>
        <p:nvSpPr>
          <p:cNvPr id="6" name="Text 1"/>
          <p:cNvSpPr/>
          <p:nvPr/>
        </p:nvSpPr>
        <p:spPr>
          <a:xfrm>
            <a:off x="700802" y="4841915"/>
            <a:ext cx="2503170" cy="312777"/>
          </a:xfrm>
          <a:prstGeom prst="rect">
            <a:avLst/>
          </a:prstGeom>
          <a:noFill/>
          <a:ln/>
        </p:spPr>
        <p:txBody>
          <a:bodyPr wrap="none" lIns="0" tIns="0" rIns="0" bIns="0" rtlCol="0" anchor="t"/>
          <a:lstStyle/>
          <a:p>
            <a:pPr marL="0" indent="0" algn="l">
              <a:lnSpc>
                <a:spcPts val="2450"/>
              </a:lnSpc>
              <a:buNone/>
            </a:pPr>
            <a:r>
              <a:rPr lang="en-US" sz="1950" dirty="0">
                <a:solidFill>
                  <a:srgbClr val="2C2821"/>
                </a:solidFill>
                <a:latin typeface="Alice" pitchFamily="34" charset="0"/>
                <a:ea typeface="Alice" pitchFamily="34" charset="-122"/>
                <a:cs typeface="Alice" pitchFamily="34" charset="-120"/>
              </a:rPr>
              <a:t>Data-Driven Insights</a:t>
            </a:r>
            <a:endParaRPr lang="en-US" sz="1950" dirty="0"/>
          </a:p>
        </p:txBody>
      </p:sp>
      <p:sp>
        <p:nvSpPr>
          <p:cNvPr id="7" name="Text 2"/>
          <p:cNvSpPr/>
          <p:nvPr/>
        </p:nvSpPr>
        <p:spPr>
          <a:xfrm>
            <a:off x="700802" y="5274826"/>
            <a:ext cx="4209336" cy="1922383"/>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predictive model presented provides valuable data-driven insights into the factors influencing house prices in Bangalore, enabling stakeholders to make informed decisions regarding pricing, investment, and market analysis.</a:t>
            </a:r>
            <a:endParaRPr lang="en-US" sz="1550" dirty="0"/>
          </a:p>
        </p:txBody>
      </p:sp>
      <p:pic>
        <p:nvPicPr>
          <p:cNvPr id="8" name="Image 3" descr="preencoded.png"/>
          <p:cNvPicPr>
            <a:picLocks noChangeAspect="1"/>
          </p:cNvPicPr>
          <p:nvPr/>
        </p:nvPicPr>
        <p:blipFill>
          <a:blip r:embed="rId6"/>
          <a:stretch>
            <a:fillRect/>
          </a:stretch>
        </p:blipFill>
        <p:spPr>
          <a:xfrm>
            <a:off x="5210413" y="4141232"/>
            <a:ext cx="500539" cy="500539"/>
          </a:xfrm>
          <a:prstGeom prst="rect">
            <a:avLst/>
          </a:prstGeom>
        </p:spPr>
      </p:pic>
      <p:sp>
        <p:nvSpPr>
          <p:cNvPr id="9" name="Text 3"/>
          <p:cNvSpPr/>
          <p:nvPr/>
        </p:nvSpPr>
        <p:spPr>
          <a:xfrm>
            <a:off x="5210413" y="4841915"/>
            <a:ext cx="2727484" cy="312777"/>
          </a:xfrm>
          <a:prstGeom prst="rect">
            <a:avLst/>
          </a:prstGeom>
          <a:noFill/>
          <a:ln/>
        </p:spPr>
        <p:txBody>
          <a:bodyPr wrap="none" lIns="0" tIns="0" rIns="0" bIns="0" rtlCol="0" anchor="t"/>
          <a:lstStyle/>
          <a:p>
            <a:pPr marL="0" indent="0" algn="l">
              <a:lnSpc>
                <a:spcPts val="2450"/>
              </a:lnSpc>
              <a:buNone/>
            </a:pPr>
            <a:r>
              <a:rPr lang="en-US" sz="1950" dirty="0">
                <a:solidFill>
                  <a:srgbClr val="2C2821"/>
                </a:solidFill>
                <a:latin typeface="Alice" pitchFamily="34" charset="0"/>
                <a:ea typeface="Alice" pitchFamily="34" charset="-122"/>
                <a:cs typeface="Alice" pitchFamily="34" charset="-120"/>
              </a:rPr>
              <a:t>Continued Development</a:t>
            </a:r>
            <a:endParaRPr lang="en-US" sz="1950" dirty="0"/>
          </a:p>
        </p:txBody>
      </p:sp>
      <p:sp>
        <p:nvSpPr>
          <p:cNvPr id="10" name="Text 4"/>
          <p:cNvSpPr/>
          <p:nvPr/>
        </p:nvSpPr>
        <p:spPr>
          <a:xfrm>
            <a:off x="5210413" y="5274826"/>
            <a:ext cx="4209455" cy="2242780"/>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model can be further developed and refined with the incorporation of additional features, real-time market data, and advanced machine learning algorithms. Ongoing iterations and updates will enhance the model's accuracy and provide even more comprehensive insights.</a:t>
            </a:r>
            <a:endParaRPr lang="en-US" sz="1550" dirty="0"/>
          </a:p>
        </p:txBody>
      </p:sp>
      <p:pic>
        <p:nvPicPr>
          <p:cNvPr id="11" name="Image 4" descr="preencoded.png"/>
          <p:cNvPicPr>
            <a:picLocks noChangeAspect="1"/>
          </p:cNvPicPr>
          <p:nvPr/>
        </p:nvPicPr>
        <p:blipFill>
          <a:blip r:embed="rId7"/>
          <a:stretch>
            <a:fillRect/>
          </a:stretch>
        </p:blipFill>
        <p:spPr>
          <a:xfrm>
            <a:off x="9720143" y="4141232"/>
            <a:ext cx="500539" cy="500539"/>
          </a:xfrm>
          <a:prstGeom prst="rect">
            <a:avLst/>
          </a:prstGeom>
        </p:spPr>
      </p:pic>
      <p:sp>
        <p:nvSpPr>
          <p:cNvPr id="12" name="Text 5"/>
          <p:cNvSpPr/>
          <p:nvPr/>
        </p:nvSpPr>
        <p:spPr>
          <a:xfrm>
            <a:off x="9720143" y="4841915"/>
            <a:ext cx="2503170" cy="312777"/>
          </a:xfrm>
          <a:prstGeom prst="rect">
            <a:avLst/>
          </a:prstGeom>
          <a:noFill/>
          <a:ln/>
        </p:spPr>
        <p:txBody>
          <a:bodyPr wrap="none" lIns="0" tIns="0" rIns="0" bIns="0" rtlCol="0" anchor="t"/>
          <a:lstStyle/>
          <a:p>
            <a:pPr marL="0" indent="0" algn="l">
              <a:lnSpc>
                <a:spcPts val="2450"/>
              </a:lnSpc>
              <a:buNone/>
            </a:pPr>
            <a:r>
              <a:rPr lang="en-US" sz="1950" dirty="0">
                <a:solidFill>
                  <a:srgbClr val="2C2821"/>
                </a:solidFill>
                <a:latin typeface="Alice" pitchFamily="34" charset="0"/>
                <a:ea typeface="Alice" pitchFamily="34" charset="-122"/>
                <a:cs typeface="Alice" pitchFamily="34" charset="-120"/>
              </a:rPr>
              <a:t>Strategic Advantage</a:t>
            </a:r>
            <a:endParaRPr lang="en-US" sz="1950" dirty="0"/>
          </a:p>
        </p:txBody>
      </p:sp>
      <p:sp>
        <p:nvSpPr>
          <p:cNvPr id="13" name="Text 6"/>
          <p:cNvSpPr/>
          <p:nvPr/>
        </p:nvSpPr>
        <p:spPr>
          <a:xfrm>
            <a:off x="9720143" y="5274826"/>
            <a:ext cx="4209455" cy="1922383"/>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By leveraging data analytics and predictive modeling, real estate stakeholders can gain a significant strategic advantage in the competitive Bangalore market, enabling them to make informed decisions and achieve their desired outcomes.</a:t>
            </a:r>
            <a:endParaRPr lang="en-US" sz="1550" dirty="0"/>
          </a:p>
        </p:txBody>
      </p:sp>
      <p:sp>
        <p:nvSpPr>
          <p:cNvPr id="14" name="Rectangle 13">
            <a:extLst>
              <a:ext uri="{FF2B5EF4-FFF2-40B4-BE49-F238E27FC236}">
                <a16:creationId xmlns:a16="http://schemas.microsoft.com/office/drawing/2014/main" id="{65796875-9592-1883-2DC8-7B99039D9ABA}"/>
              </a:ext>
            </a:extLst>
          </p:cNvPr>
          <p:cNvSpPr/>
          <p:nvPr/>
        </p:nvSpPr>
        <p:spPr>
          <a:xfrm>
            <a:off x="12770069" y="7740869"/>
            <a:ext cx="1749972" cy="378372"/>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1044</Words>
  <Application>Microsoft Office PowerPoint</Application>
  <PresentationFormat>Custom</PresentationFormat>
  <Paragraphs>80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Lora</vt:lpstr>
      <vt:lpstr>Alice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Soni</cp:lastModifiedBy>
  <cp:revision>2</cp:revision>
  <dcterms:created xsi:type="dcterms:W3CDTF">2024-09-12T08:44:03Z</dcterms:created>
  <dcterms:modified xsi:type="dcterms:W3CDTF">2024-09-12T08:47:42Z</dcterms:modified>
</cp:coreProperties>
</file>